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89" r:id="rId3"/>
    <p:sldId id="388" r:id="rId4"/>
    <p:sldId id="391" r:id="rId5"/>
    <p:sldId id="394" r:id="rId6"/>
    <p:sldId id="395" r:id="rId7"/>
    <p:sldId id="396" r:id="rId8"/>
    <p:sldId id="397" r:id="rId9"/>
    <p:sldId id="413" r:id="rId10"/>
    <p:sldId id="333" r:id="rId11"/>
    <p:sldId id="347" r:id="rId12"/>
    <p:sldId id="398" r:id="rId13"/>
    <p:sldId id="402" r:id="rId14"/>
    <p:sldId id="399" r:id="rId15"/>
    <p:sldId id="417" r:id="rId16"/>
    <p:sldId id="372" r:id="rId17"/>
    <p:sldId id="401" r:id="rId18"/>
    <p:sldId id="410" r:id="rId19"/>
    <p:sldId id="405" r:id="rId20"/>
    <p:sldId id="406" r:id="rId21"/>
    <p:sldId id="407" r:id="rId22"/>
    <p:sldId id="409" r:id="rId23"/>
    <p:sldId id="418" r:id="rId24"/>
    <p:sldId id="404" r:id="rId25"/>
    <p:sldId id="411" r:id="rId26"/>
    <p:sldId id="403" r:id="rId27"/>
    <p:sldId id="412" r:id="rId28"/>
    <p:sldId id="414" r:id="rId29"/>
    <p:sldId id="416" r:id="rId30"/>
    <p:sldId id="415" r:id="rId31"/>
    <p:sldId id="331" r:id="rId32"/>
    <p:sldId id="359" r:id="rId33"/>
    <p:sldId id="408" r:id="rId34"/>
    <p:sldId id="318" r:id="rId3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943D"/>
    <a:srgbClr val="5F933C"/>
    <a:srgbClr val="424A35"/>
    <a:srgbClr val="91A5CC"/>
    <a:srgbClr val="B19A32"/>
    <a:srgbClr val="5C9138"/>
    <a:srgbClr val="8FA7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Açık Stil 1 - Vurgu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Açık Stil 3 - Vurgu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Açık Stil 3 - Vurgu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Açık Stil 1 - Vurgu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Açık Stil 2 - Vurgu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Açık Stil 2 - Vurgu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4" autoAdjust="0"/>
    <p:restoredTop sz="77828" autoAdjust="0"/>
  </p:normalViewPr>
  <p:slideViewPr>
    <p:cSldViewPr snapToGrid="0">
      <p:cViewPr varScale="1">
        <p:scale>
          <a:sx n="87" d="100"/>
          <a:sy n="87" d="100"/>
        </p:scale>
        <p:origin x="139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3777A-A1D2-4AD4-8194-7CAF9649946F}" type="datetimeFigureOut">
              <a:rPr lang="tr-TR" smtClean="0"/>
              <a:t>19.10.2023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B21DD-B0A3-44DD-9D1E-2A2DC61F1B5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850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İsme Farklı Dereceli Model eklenecek mi?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B21DD-B0A3-44DD-9D1E-2A2DC61F1B5C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40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2F1D61-EB91-4CE7-9166-CB28086CD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65FAD23-2625-4F37-8939-9E488DEDA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EF445E-C559-4B7D-856B-BC13EB1B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93F9A-8BE5-4C79-88D9-5AA0CF2F2B82}" type="datetime1">
              <a:rPr lang="tr-TR" smtClean="0"/>
              <a:t>19.10.2023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B9E86FD-02F2-4531-8B91-BFF88DB3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8C6800E-1041-4D86-ABA1-831A4D84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677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86E598-5FE9-4BC4-80E1-4530F43D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9A45963-B3E0-45E5-8C6C-6723228B6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21A395D-392D-4607-A0DA-B8B7A28E7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4BF1-29E3-4ECD-9151-8420F5932688}" type="datetime1">
              <a:rPr lang="tr-TR" smtClean="0"/>
              <a:t>19.10.2023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A50E6B-84A3-4442-BF8C-F6D3727CF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ABE9F2E-9918-484F-8C88-ADD1F554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6883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B27006F3-055F-46BB-AA85-2D48A98E17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25F797D-5D13-4118-9DE8-95697F5CD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2982C55-CC09-44E5-8839-F3A4251F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B13C-8A2A-448A-BF27-441EEFE7CB00}" type="datetime1">
              <a:rPr lang="tr-TR" smtClean="0"/>
              <a:t>19.10.2023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7D34C4-1AAF-427E-90CB-9F51F2B4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337BD76-83AD-419E-8758-05F5A303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353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BB775E-20E1-4C79-9D43-687C70D75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FB832F-D45A-42A8-AF11-3D403F1FC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B17CA5F-F047-4668-966B-FC0B3AC1B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BC146-9D57-4050-9377-0902C6C36F7B}" type="datetime1">
              <a:rPr lang="tr-TR" smtClean="0"/>
              <a:t>19.10.2023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B3D0FFF-43B3-4AE4-BC06-1853CDEA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869605-A629-4EA9-9087-38DB1EA0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097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42E367-6128-4BD8-820A-6FD00B635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00518F9-8E37-415A-A2D6-7D20A3347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45AFAE2-B74B-47E0-981B-6937AC69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AF71-0588-4610-8262-BBDE65B17FB2}" type="datetime1">
              <a:rPr lang="tr-TR" smtClean="0"/>
              <a:t>19.10.2023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5FBBF19-B082-40AC-81F9-2AD510C7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54EA5F9-9E8B-477A-91E6-4AA829A7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0201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3DAB1F-4977-42AF-A60A-3E3DC13D4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7E95FF-208A-40F0-9536-B3915EAE4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675C1B9-877B-4BC1-B77E-F0DDF7F14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5DB505F-9344-47E0-B743-F9757A3E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72402-8924-4D95-8B1A-AE84BC66A9B7}" type="datetime1">
              <a:rPr lang="tr-TR" smtClean="0"/>
              <a:t>19.10.2023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C93EB23-4A5D-4020-AD37-1321924E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5A2789C-F465-45C5-A6BD-19FE3498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08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0CB7B4-DC81-47D4-9383-C1CCEDADA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21A2C09-5590-43BD-B265-A85B54B8D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EB88172-EE04-45D1-9BC6-0EE65FB54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F48C65C-4D7C-46EB-B7C3-A0E23C903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37F4B20-4D63-4A85-83C9-75F66E4AE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BD9FF427-DB67-47A9-BB27-08560C94D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76D-E39F-4AB2-B136-E201E4093CB8}" type="datetime1">
              <a:rPr lang="tr-TR" smtClean="0"/>
              <a:t>19.10.2023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C2F1BA1-40FC-4F00-8A76-F074F08C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BFCEB1F-3756-4335-A1F6-F9B8C4AB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3981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F01641-60A6-4F14-A794-67117009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52A4C9F-7F2B-4E94-BC71-28CD1EA34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26AA-D6C4-4B08-A5A3-B3B6D18B07C8}" type="datetime1">
              <a:rPr lang="tr-TR" smtClean="0"/>
              <a:t>19.10.2023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D41455C-31F2-4B4B-8DA7-8B673CEBC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7208A21-A144-43CF-B641-7EEEE4AC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993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EA1ABD71-BD6F-46BB-9AF2-96A159411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7507-9C87-4C03-9306-6083912AD615}" type="datetime1">
              <a:rPr lang="tr-TR" smtClean="0"/>
              <a:t>19.10.2023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35B6651-C166-4FE5-B52E-760F97EC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01B8528-7B23-4C78-AA7D-721BC9BC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276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140F10-A6A9-4E78-846C-84A2EA43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D46E91-90B7-42CC-90EB-88014108B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0A30309-8578-4991-AB3E-BE671DD53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34ED35F-CCD6-46A1-B016-FCB7E581C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60A6B-86A0-4878-8170-21A1E82D6A48}" type="datetime1">
              <a:rPr lang="tr-TR" smtClean="0"/>
              <a:t>19.10.2023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7178BF7-4FBA-46CB-A2F2-0B70CFDE2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96121AB-5193-4CCB-A91B-CB6B6A78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971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2497A6-A7B3-4975-B828-511D32C1E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959C2C2-ADCB-482E-8C9A-18DAA6A6C2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D7F2C2E-6FEE-42E7-903E-80FAAE286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C4A1128-42C7-4D36-B281-2C3EFC27A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3710-F61C-49DE-8CBF-8B4CBBE6E93E}" type="datetime1">
              <a:rPr lang="tr-TR" smtClean="0"/>
              <a:t>19.10.2023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785280D-610C-47ED-AAF5-C34C8954D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C20547C-B715-4596-9DFF-DD3741CB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086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717A79DE-DDED-40A4-AB02-ADD0DACE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39C3122-E1CA-4E0A-B7DA-C4E001E52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390D620-9445-475C-B904-F3465A13B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F7BA7-6003-4A28-839D-0B52C47625A5}" type="datetime1">
              <a:rPr lang="tr-TR" smtClean="0"/>
              <a:t>19.10.2023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2C6CD1B-71B3-43BA-BAE7-B93DA02FD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8008310-3F48-4A1D-A178-F559B5B9F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698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0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hyperlink" Target="https://google-research.github.io/seanet/audiolm/examples/?utm_campaign=mserdark-newsletter&amp;utm_medium=email&amp;utm_source=Revue%20newsletter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sa.link/Qghm" TargetMode="External"/><Relationship Id="rId7" Type="http://schemas.openxmlformats.org/officeDocument/2006/relationships/hyperlink" Target="https://www.slideshare.net/SebastianRaschka/nextgen-talk-022015/8-Learning_Labeled_data_Direct_feedback" TargetMode="External"/><Relationship Id="rId2" Type="http://schemas.openxmlformats.org/officeDocument/2006/relationships/hyperlink" Target="https://asiwassaying.me/2020/04/03/you-are-here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l.berkeley.edu/blog/posts/crash-course/part-1/" TargetMode="External"/><Relationship Id="rId5" Type="http://schemas.openxmlformats.org/officeDocument/2006/relationships/hyperlink" Target="https://www.geeksforgeeks.org/top-10-algorithms-every-machine-learning-engineer-should-know/" TargetMode="External"/><Relationship Id="rId4" Type="http://schemas.openxmlformats.org/officeDocument/2006/relationships/hyperlink" Target="https://www.youtube.com/watch?v=AG83rYwd-Jw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_xkZwJ0H9IU" TargetMode="External"/><Relationship Id="rId13" Type="http://schemas.openxmlformats.org/officeDocument/2006/relationships/hyperlink" Target="https://en.wikipedia.org/wiki/Neural_network" TargetMode="External"/><Relationship Id="rId3" Type="http://schemas.openxmlformats.org/officeDocument/2006/relationships/hyperlink" Target="https://www.cs.toronto.edu/~kriz/cifar.html" TargetMode="External"/><Relationship Id="rId7" Type="http://schemas.openxmlformats.org/officeDocument/2006/relationships/hyperlink" Target="https://bit.ly/3s2keN4" TargetMode="External"/><Relationship Id="rId12" Type="http://schemas.openxmlformats.org/officeDocument/2006/relationships/hyperlink" Target="https://cs231n.github.io/neural-networks-1/" TargetMode="External"/><Relationship Id="rId2" Type="http://schemas.openxmlformats.org/officeDocument/2006/relationships/hyperlink" Target="https://www.youtube.com/watch?v=aircAruvnKk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tnr.it/3rLFXc3" TargetMode="External"/><Relationship Id="rId11" Type="http://schemas.openxmlformats.org/officeDocument/2006/relationships/hyperlink" Target="https://bit.ly/3CDs8l0" TargetMode="External"/><Relationship Id="rId5" Type="http://schemas.openxmlformats.org/officeDocument/2006/relationships/hyperlink" Target="https://makeavideo.studio/" TargetMode="External"/><Relationship Id="rId10" Type="http://schemas.openxmlformats.org/officeDocument/2006/relationships/hyperlink" Target="https://bit.ly/3S9AuXb" TargetMode="External"/><Relationship Id="rId4" Type="http://schemas.openxmlformats.org/officeDocument/2006/relationships/hyperlink" Target="https://bit.ly/3CgfPL8" TargetMode="External"/><Relationship Id="rId9" Type="http://schemas.openxmlformats.org/officeDocument/2006/relationships/hyperlink" Target="https://bit.ly/3MBain4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D6mitS" TargetMode="External"/><Relationship Id="rId2" Type="http://schemas.openxmlformats.org/officeDocument/2006/relationships/hyperlink" Target="https://bit.ly/3D7WDB6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it.ly/3MCKR4F" TargetMode="External"/><Relationship Id="rId5" Type="http://schemas.openxmlformats.org/officeDocument/2006/relationships/hyperlink" Target="https://bit.ly/3VMlQbw" TargetMode="External"/><Relationship Id="rId4" Type="http://schemas.openxmlformats.org/officeDocument/2006/relationships/hyperlink" Target="https://bit.ly/3yQOaQ1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hyperlink" Target="https://imagen.research.google/video/?utm_campaign=mserdark-newsletter&amp;utm_medium=email&amp;utm_source=Revue%20newslett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hyperlink" Target="https://imagen.research.google/video/?utm_campaign=mserdark-newsletter&amp;utm_medium=email&amp;utm_source=Revue%20newslett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hyperlink" Target="https://imagen.research.google/video/?utm_campaign=mserdark-newsletter&amp;utm_medium=email&amp;utm_source=Revue%20newslett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openai.com/ap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1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3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DB77D73-A8BE-4801-82E2-1CE33E783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059" y="1609214"/>
            <a:ext cx="4104065" cy="13066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MEM437 – Yapay Sinir Ağları</a:t>
            </a:r>
            <a:b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</a:br>
            <a:b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</a:br>
            <a: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Dr. Ali Tahir Karaşahin</a:t>
            </a:r>
          </a:p>
        </p:txBody>
      </p:sp>
      <p:sp>
        <p:nvSpPr>
          <p:cNvPr id="4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A44C88-619A-4B9B-9793-BBBE7630F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223702"/>
            <a:ext cx="2402924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5D3C6B8-F5DA-4697-988B-6444E621FF51}" type="datetime1">
              <a:rPr lang="tr-TR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19.10.2023</a:t>
            </a:fld>
            <a:endParaRPr lang="tr-TR" sz="110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F4B7C-F9C5-4070-A3A8-111182371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tr-TR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</a:t>
            </a:fld>
            <a:endParaRPr lang="tr-TR" sz="1100">
              <a:solidFill>
                <a:srgbClr val="898989"/>
              </a:solidFill>
            </a:endParaRPr>
          </a:p>
        </p:txBody>
      </p:sp>
      <p:sp>
        <p:nvSpPr>
          <p:cNvPr id="13" name="Başlık 1">
            <a:extLst>
              <a:ext uri="{FF2B5EF4-FFF2-40B4-BE49-F238E27FC236}">
                <a16:creationId xmlns:a16="http://schemas.microsoft.com/office/drawing/2014/main" id="{FD959E5D-DF6C-48CA-BA16-8FD674FCB578}"/>
              </a:ext>
            </a:extLst>
          </p:cNvPr>
          <p:cNvSpPr txBox="1">
            <a:spLocks/>
          </p:cNvSpPr>
          <p:nvPr/>
        </p:nvSpPr>
        <p:spPr>
          <a:xfrm>
            <a:off x="7002829" y="3432048"/>
            <a:ext cx="4986527" cy="1306616"/>
          </a:xfrm>
          <a:prstGeom prst="rect">
            <a:avLst/>
          </a:prstGeom>
          <a:noFill/>
          <a:effectLst>
            <a:glow rad="1816100">
              <a:schemeClr val="accent1">
                <a:alpha val="40000"/>
              </a:schemeClr>
            </a:glo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r-TR" sz="3100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Yapay Sinir Ağlarının Yapısı </a:t>
            </a:r>
          </a:p>
          <a:p>
            <a:pPr>
              <a:spcAft>
                <a:spcPts val="600"/>
              </a:spcAft>
            </a:pPr>
            <a:r>
              <a:rPr lang="tr-TR" sz="3100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ve </a:t>
            </a:r>
          </a:p>
          <a:p>
            <a:pPr>
              <a:spcAft>
                <a:spcPts val="600"/>
              </a:spcAft>
            </a:pPr>
            <a:r>
              <a:rPr lang="tr-TR" sz="3100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Temel Elemanları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19F1E5A-ED07-579A-DB43-A02370528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944" y="1989822"/>
            <a:ext cx="6364224" cy="357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4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339328" cy="1224154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Nöron(Sinir Hücresi): Hesaplama için Biyolojik İlham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10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560811"/>
            <a:ext cx="5257800" cy="60066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/>
              <a:t>Nöron: </a:t>
            </a:r>
            <a:r>
              <a:rPr lang="tr-TR" dirty="0"/>
              <a:t>beyin için hesaplama yapı taşı</a:t>
            </a:r>
            <a:endParaRPr lang="tr-TR" b="1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[1,27]</a:t>
            </a: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38ECF9EC-F371-CB88-0444-10F2DCCC8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99" y="1761450"/>
            <a:ext cx="6218501" cy="3604484"/>
          </a:xfrm>
          <a:prstGeom prst="rect">
            <a:avLst/>
          </a:prstGeom>
        </p:spPr>
      </p:pic>
      <p:sp>
        <p:nvSpPr>
          <p:cNvPr id="14" name="Alt Başlık 2">
            <a:extLst>
              <a:ext uri="{FF2B5EF4-FFF2-40B4-BE49-F238E27FC236}">
                <a16:creationId xmlns:a16="http://schemas.microsoft.com/office/drawing/2014/main" id="{2628D3A7-3E60-0624-89A4-4BA428A65E56}"/>
              </a:ext>
            </a:extLst>
          </p:cNvPr>
          <p:cNvSpPr txBox="1">
            <a:spLocks/>
          </p:cNvSpPr>
          <p:nvPr/>
        </p:nvSpPr>
        <p:spPr>
          <a:xfrm>
            <a:off x="5605271" y="5560811"/>
            <a:ext cx="6586729" cy="600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/>
              <a:t>(Yapay) Nöron: </a:t>
            </a:r>
            <a:r>
              <a:rPr lang="tr-TR" dirty="0"/>
              <a:t>sinir ağı için hesaplama yapı taşı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C837A0E7-66D4-7121-FD38-D3ABC8A0A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031"/>
            <a:ext cx="5918245" cy="33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6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06BB51E-E4CD-B6C7-9C57-3D6F177B1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600" y="562371"/>
            <a:ext cx="9716448" cy="5942808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4373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Biyolojik ve Yapay Sinir Ağları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11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403123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C837A0E7-66D4-7121-FD38-D3ABC8A0A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445"/>
            <a:ext cx="3901440" cy="2219108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657344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Biyolojik Sinir Hücresi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12</a:t>
            </a:fld>
            <a:endParaRPr lang="tr-TR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112" y="2718917"/>
            <a:ext cx="5257800" cy="60066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/>
              <a:t>Nöron: </a:t>
            </a:r>
            <a:r>
              <a:rPr lang="tr-TR" dirty="0"/>
              <a:t>beyin için hesaplama yapı taşı</a:t>
            </a:r>
            <a:endParaRPr lang="tr-TR" b="1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[1,27]</a:t>
            </a: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38ECF9EC-F371-CB88-0444-10F2DCCC8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25" y="3205068"/>
            <a:ext cx="3867349" cy="2241665"/>
          </a:xfrm>
          <a:prstGeom prst="rect">
            <a:avLst/>
          </a:prstGeom>
        </p:spPr>
      </p:pic>
      <p:sp>
        <p:nvSpPr>
          <p:cNvPr id="14" name="Alt Başlık 2">
            <a:extLst>
              <a:ext uri="{FF2B5EF4-FFF2-40B4-BE49-F238E27FC236}">
                <a16:creationId xmlns:a16="http://schemas.microsoft.com/office/drawing/2014/main" id="{2628D3A7-3E60-0624-89A4-4BA428A65E56}"/>
              </a:ext>
            </a:extLst>
          </p:cNvPr>
          <p:cNvSpPr txBox="1">
            <a:spLocks/>
          </p:cNvSpPr>
          <p:nvPr/>
        </p:nvSpPr>
        <p:spPr>
          <a:xfrm>
            <a:off x="0" y="5601210"/>
            <a:ext cx="5748527" cy="600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/>
              <a:t>(Yapay) Nöron: </a:t>
            </a:r>
            <a:r>
              <a:rPr lang="tr-TR" dirty="0"/>
              <a:t>sinir ağı için hesaplama yapı taşı</a:t>
            </a:r>
            <a:endParaRPr lang="tr-TR" b="1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15" name="Alt Başlık 2">
            <a:extLst>
              <a:ext uri="{FF2B5EF4-FFF2-40B4-BE49-F238E27FC236}">
                <a16:creationId xmlns:a16="http://schemas.microsoft.com/office/drawing/2014/main" id="{08CEB212-357E-2265-5AED-FC7737E4D24C}"/>
              </a:ext>
            </a:extLst>
          </p:cNvPr>
          <p:cNvSpPr txBox="1">
            <a:spLocks/>
          </p:cNvSpPr>
          <p:nvPr/>
        </p:nvSpPr>
        <p:spPr>
          <a:xfrm>
            <a:off x="6443474" y="400493"/>
            <a:ext cx="5145024" cy="6320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2000" b="1" dirty="0"/>
              <a:t>Parametreler: </a:t>
            </a:r>
            <a:r>
              <a:rPr lang="tr-TR" sz="2000" dirty="0"/>
              <a:t>İnsan beyni, sinir ağlarına göre yaklaşık </a:t>
            </a:r>
            <a:r>
              <a:rPr lang="tr-TR" sz="2000" dirty="0">
                <a:solidFill>
                  <a:srgbClr val="00B050"/>
                </a:solidFill>
              </a:rPr>
              <a:t>10 milyon kat </a:t>
            </a:r>
            <a:r>
              <a:rPr lang="tr-TR" sz="2000" dirty="0"/>
              <a:t>daha fazla sinapsise sahiptir.</a:t>
            </a:r>
            <a:endParaRPr lang="tr-TR" sz="2000" b="1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20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2000" b="1" dirty="0"/>
              <a:t>Topoloji:</a:t>
            </a:r>
            <a:r>
              <a:rPr lang="tr-TR" sz="2000" dirty="0"/>
              <a:t> İnsan beyninde </a:t>
            </a:r>
            <a:r>
              <a:rPr lang="tr-TR" sz="2000" dirty="0">
                <a:solidFill>
                  <a:srgbClr val="FF0000"/>
                </a:solidFill>
              </a:rPr>
              <a:t>«katman» yoktur</a:t>
            </a:r>
            <a:r>
              <a:rPr lang="tr-TR" sz="2000" dirty="0"/>
              <a:t>. Asenkron olarak çalışır, YSA senkron olarak çalışır.</a:t>
            </a:r>
            <a:endParaRPr lang="tr-TR" sz="2000" b="1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20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2000" b="1" dirty="0"/>
              <a:t>Öğrenme Algoritması:</a:t>
            </a:r>
            <a:r>
              <a:rPr lang="tr-TR" sz="2000" dirty="0"/>
              <a:t> YSA öğrenme için </a:t>
            </a:r>
            <a:r>
              <a:rPr lang="tr-TR" sz="2000" dirty="0">
                <a:solidFill>
                  <a:srgbClr val="00B050"/>
                </a:solidFill>
              </a:rPr>
              <a:t>gradyan azalma </a:t>
            </a:r>
            <a:r>
              <a:rPr lang="tr-TR" sz="2000" dirty="0"/>
              <a:t>kullanır, insan beyninde öğrenme için </a:t>
            </a:r>
            <a:r>
              <a:rPr lang="tr-TR" sz="2000" dirty="0">
                <a:solidFill>
                  <a:srgbClr val="FF0000"/>
                </a:solidFill>
              </a:rPr>
              <a:t>ne kullanıldığı bilinmemektedir</a:t>
            </a:r>
            <a:r>
              <a:rPr lang="tr-TR" sz="2000" dirty="0"/>
              <a:t>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20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2000" b="1" dirty="0"/>
              <a:t>Güç Tüketimi: </a:t>
            </a:r>
            <a:r>
              <a:rPr lang="tr-TR" sz="2000" dirty="0"/>
              <a:t>İnsan beyni </a:t>
            </a:r>
            <a:r>
              <a:rPr lang="tr-TR" sz="2000" dirty="0" err="1"/>
              <a:t>YSA’ya</a:t>
            </a:r>
            <a:r>
              <a:rPr lang="tr-TR" sz="2000" dirty="0"/>
              <a:t> göre </a:t>
            </a:r>
            <a:r>
              <a:rPr lang="tr-TR" sz="2000" dirty="0">
                <a:solidFill>
                  <a:srgbClr val="00B050"/>
                </a:solidFill>
              </a:rPr>
              <a:t>çok düşük güç</a:t>
            </a:r>
            <a:r>
              <a:rPr lang="tr-TR" sz="2000" dirty="0"/>
              <a:t> tüketir.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20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2000" b="1" dirty="0"/>
              <a:t>Aşamalar:</a:t>
            </a:r>
            <a:r>
              <a:rPr lang="tr-TR" sz="2000" dirty="0"/>
              <a:t> Biyolojik ağlarda genellikle öğrenme asla durmaz. </a:t>
            </a:r>
            <a:r>
              <a:rPr lang="tr-TR" sz="2000" dirty="0" err="1"/>
              <a:t>YSA’da</a:t>
            </a:r>
            <a:r>
              <a:rPr lang="tr-TR" sz="2000" dirty="0"/>
              <a:t> eğitim ve test gibi süreceler vardır. </a:t>
            </a:r>
            <a:endParaRPr lang="tr-TR" sz="2000" b="1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b="1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4C5B30D-1B73-B60F-D2FC-624101D5B537}"/>
              </a:ext>
            </a:extLst>
          </p:cNvPr>
          <p:cNvSpPr txBox="1">
            <a:spLocks/>
          </p:cNvSpPr>
          <p:nvPr/>
        </p:nvSpPr>
        <p:spPr>
          <a:xfrm>
            <a:off x="7648956" y="0"/>
            <a:ext cx="2458212" cy="4779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>
                <a:solidFill>
                  <a:srgbClr val="FF0000"/>
                </a:solidFill>
              </a:rPr>
              <a:t>Önemli Farklar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6408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2BF1771B-4954-9F1F-9D14-6980FD9B5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56" y="711200"/>
            <a:ext cx="7628439" cy="597997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Gradyan Azalma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13</a:t>
            </a:fld>
            <a:endParaRPr lang="tr-TR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4C2C5D7-6B8D-719E-DE81-D513871F52E9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[31]</a:t>
            </a:r>
          </a:p>
        </p:txBody>
      </p:sp>
    </p:spTree>
    <p:extLst>
      <p:ext uri="{BB962C8B-B14F-4D97-AF65-F5344CB8AC3E}">
        <p14:creationId xmlns:p14="http://schemas.microsoft.com/office/powerpoint/2010/main" val="360264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65708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Nöron: Yapay Sinir Hücresi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14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[1,27]</a:t>
            </a:r>
          </a:p>
        </p:txBody>
      </p:sp>
      <p:sp>
        <p:nvSpPr>
          <p:cNvPr id="14" name="Alt Başlık 2">
            <a:extLst>
              <a:ext uri="{FF2B5EF4-FFF2-40B4-BE49-F238E27FC236}">
                <a16:creationId xmlns:a16="http://schemas.microsoft.com/office/drawing/2014/main" id="{2628D3A7-3E60-0624-89A4-4BA428A65E56}"/>
              </a:ext>
            </a:extLst>
          </p:cNvPr>
          <p:cNvSpPr txBox="1">
            <a:spLocks/>
          </p:cNvSpPr>
          <p:nvPr/>
        </p:nvSpPr>
        <p:spPr>
          <a:xfrm>
            <a:off x="416514" y="5286660"/>
            <a:ext cx="1179576" cy="600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00B050"/>
                </a:solidFill>
              </a:rPr>
              <a:t>Girişler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E35F095B-CC33-905F-DE83-AEDF8B2EB312}"/>
              </a:ext>
            </a:extLst>
          </p:cNvPr>
          <p:cNvSpPr/>
          <p:nvPr/>
        </p:nvSpPr>
        <p:spPr>
          <a:xfrm>
            <a:off x="304799" y="1316735"/>
            <a:ext cx="1491489" cy="3768006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F6729F-5262-EFCC-19AD-A29AE26F0C1F}"/>
              </a:ext>
            </a:extLst>
          </p:cNvPr>
          <p:cNvSpPr/>
          <p:nvPr/>
        </p:nvSpPr>
        <p:spPr>
          <a:xfrm>
            <a:off x="1151126" y="2016086"/>
            <a:ext cx="338667" cy="3394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lt Başlık 2">
                <a:extLst>
                  <a:ext uri="{FF2B5EF4-FFF2-40B4-BE49-F238E27FC236}">
                    <a16:creationId xmlns:a16="http://schemas.microsoft.com/office/drawing/2014/main" id="{8DD512C4-EF4F-841D-8057-08BC520C9F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799" y="1885494"/>
                <a:ext cx="664464" cy="6006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tr-TR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Alt Başlık 2">
                <a:extLst>
                  <a:ext uri="{FF2B5EF4-FFF2-40B4-BE49-F238E27FC236}">
                    <a16:creationId xmlns:a16="http://schemas.microsoft.com/office/drawing/2014/main" id="{8DD512C4-EF4F-841D-8057-08BC520C9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1885494"/>
                <a:ext cx="664464" cy="600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D59E46ED-A920-CD83-848C-99F11CD1AA2D}"/>
              </a:ext>
            </a:extLst>
          </p:cNvPr>
          <p:cNvSpPr/>
          <p:nvPr/>
        </p:nvSpPr>
        <p:spPr>
          <a:xfrm>
            <a:off x="1151126" y="2859841"/>
            <a:ext cx="338667" cy="3394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lt Başlık 2">
                <a:extLst>
                  <a:ext uri="{FF2B5EF4-FFF2-40B4-BE49-F238E27FC236}">
                    <a16:creationId xmlns:a16="http://schemas.microsoft.com/office/drawing/2014/main" id="{748168FB-CEFD-C47B-3AF9-88D8B5FAA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799" y="2729249"/>
                <a:ext cx="664464" cy="6006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tr-TR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tr-TR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Alt Başlık 2">
                <a:extLst>
                  <a:ext uri="{FF2B5EF4-FFF2-40B4-BE49-F238E27FC236}">
                    <a16:creationId xmlns:a16="http://schemas.microsoft.com/office/drawing/2014/main" id="{748168FB-CEFD-C47B-3AF9-88D8B5FAA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2729249"/>
                <a:ext cx="664464" cy="600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9A95345A-B549-5909-2D76-7CD06512424B}"/>
              </a:ext>
            </a:extLst>
          </p:cNvPr>
          <p:cNvSpPr/>
          <p:nvPr/>
        </p:nvSpPr>
        <p:spPr>
          <a:xfrm>
            <a:off x="1151126" y="4193276"/>
            <a:ext cx="338667" cy="3394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lt Başlık 2">
                <a:extLst>
                  <a:ext uri="{FF2B5EF4-FFF2-40B4-BE49-F238E27FC236}">
                    <a16:creationId xmlns:a16="http://schemas.microsoft.com/office/drawing/2014/main" id="{9CAC2DF1-2E9E-0715-242A-6D18759D0E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799" y="4062684"/>
                <a:ext cx="664464" cy="6006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tr-TR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tr-TR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Alt Başlık 2">
                <a:extLst>
                  <a:ext uri="{FF2B5EF4-FFF2-40B4-BE49-F238E27FC236}">
                    <a16:creationId xmlns:a16="http://schemas.microsoft.com/office/drawing/2014/main" id="{9CAC2DF1-2E9E-0715-242A-6D18759D0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4062684"/>
                <a:ext cx="664464" cy="600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Düz Bağlayıcı 19">
            <a:extLst>
              <a:ext uri="{FF2B5EF4-FFF2-40B4-BE49-F238E27FC236}">
                <a16:creationId xmlns:a16="http://schemas.microsoft.com/office/drawing/2014/main" id="{555C945A-DF3A-E59C-2B06-4FB1C92B2C3D}"/>
              </a:ext>
            </a:extLst>
          </p:cNvPr>
          <p:cNvCxnSpPr>
            <a:cxnSpLocks/>
          </p:cNvCxnSpPr>
          <p:nvPr/>
        </p:nvCxnSpPr>
        <p:spPr>
          <a:xfrm>
            <a:off x="1322155" y="3281341"/>
            <a:ext cx="0" cy="781343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Dikdörtgen 21">
            <a:extLst>
              <a:ext uri="{FF2B5EF4-FFF2-40B4-BE49-F238E27FC236}">
                <a16:creationId xmlns:a16="http://schemas.microsoft.com/office/drawing/2014/main" id="{A81D269E-8E39-44F2-89D8-84A35EBC39FB}"/>
              </a:ext>
            </a:extLst>
          </p:cNvPr>
          <p:cNvSpPr/>
          <p:nvPr/>
        </p:nvSpPr>
        <p:spPr>
          <a:xfrm>
            <a:off x="2311614" y="1350601"/>
            <a:ext cx="664464" cy="376800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lt Başlık 2">
                <a:extLst>
                  <a:ext uri="{FF2B5EF4-FFF2-40B4-BE49-F238E27FC236}">
                    <a16:creationId xmlns:a16="http://schemas.microsoft.com/office/drawing/2014/main" id="{A2D7B0F7-06B6-7F6E-C3E7-8EB5A13060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2088" y="1919360"/>
                <a:ext cx="664464" cy="6006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tr-T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Alt Başlık 2">
                <a:extLst>
                  <a:ext uri="{FF2B5EF4-FFF2-40B4-BE49-F238E27FC236}">
                    <a16:creationId xmlns:a16="http://schemas.microsoft.com/office/drawing/2014/main" id="{A2D7B0F7-06B6-7F6E-C3E7-8EB5A1306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088" y="1919360"/>
                <a:ext cx="664464" cy="600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Alt Başlık 2">
                <a:extLst>
                  <a:ext uri="{FF2B5EF4-FFF2-40B4-BE49-F238E27FC236}">
                    <a16:creationId xmlns:a16="http://schemas.microsoft.com/office/drawing/2014/main" id="{A4C34895-B786-EADE-6ED7-F399305E00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2088" y="2763115"/>
                <a:ext cx="664464" cy="6006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tr-T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tr-T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Alt Başlık 2">
                <a:extLst>
                  <a:ext uri="{FF2B5EF4-FFF2-40B4-BE49-F238E27FC236}">
                    <a16:creationId xmlns:a16="http://schemas.microsoft.com/office/drawing/2014/main" id="{A4C34895-B786-EADE-6ED7-F399305E0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088" y="2763115"/>
                <a:ext cx="664464" cy="6006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lt Başlık 2">
                <a:extLst>
                  <a:ext uri="{FF2B5EF4-FFF2-40B4-BE49-F238E27FC236}">
                    <a16:creationId xmlns:a16="http://schemas.microsoft.com/office/drawing/2014/main" id="{D04D4B00-DC02-7C83-77CB-E7E2F7DAFD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2088" y="4096550"/>
                <a:ext cx="664464" cy="6006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tr-T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tr-T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Alt Başlık 2">
                <a:extLst>
                  <a:ext uri="{FF2B5EF4-FFF2-40B4-BE49-F238E27FC236}">
                    <a16:creationId xmlns:a16="http://schemas.microsoft.com/office/drawing/2014/main" id="{D04D4B00-DC02-7C83-77CB-E7E2F7DAF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088" y="4096550"/>
                <a:ext cx="664464" cy="6006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lt Başlık 2">
            <a:extLst>
              <a:ext uri="{FF2B5EF4-FFF2-40B4-BE49-F238E27FC236}">
                <a16:creationId xmlns:a16="http://schemas.microsoft.com/office/drawing/2014/main" id="{8F79284F-B4B5-E2BE-D6C7-0550CE9B07A6}"/>
              </a:ext>
            </a:extLst>
          </p:cNvPr>
          <p:cNvSpPr txBox="1">
            <a:spLocks/>
          </p:cNvSpPr>
          <p:nvPr/>
        </p:nvSpPr>
        <p:spPr>
          <a:xfrm>
            <a:off x="2089911" y="5286660"/>
            <a:ext cx="1491489" cy="600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FF0000"/>
                </a:solidFill>
              </a:rPr>
              <a:t>Ağırlıklar</a:t>
            </a:r>
          </a:p>
        </p:txBody>
      </p:sp>
      <p:cxnSp>
        <p:nvCxnSpPr>
          <p:cNvPr id="32" name="Düz Ok Bağlayıcısı 31">
            <a:extLst>
              <a:ext uri="{FF2B5EF4-FFF2-40B4-BE49-F238E27FC236}">
                <a16:creationId xmlns:a16="http://schemas.microsoft.com/office/drawing/2014/main" id="{33753DFE-8678-58B4-C1FB-4AA528C39EE8}"/>
              </a:ext>
            </a:extLst>
          </p:cNvPr>
          <p:cNvCxnSpPr>
            <a:cxnSpLocks/>
          </p:cNvCxnSpPr>
          <p:nvPr/>
        </p:nvCxnSpPr>
        <p:spPr>
          <a:xfrm>
            <a:off x="1489793" y="2185825"/>
            <a:ext cx="82182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12657407-ABD1-FD4E-D09D-502C5BE747ED}"/>
              </a:ext>
            </a:extLst>
          </p:cNvPr>
          <p:cNvCxnSpPr>
            <a:cxnSpLocks/>
          </p:cNvCxnSpPr>
          <p:nvPr/>
        </p:nvCxnSpPr>
        <p:spPr>
          <a:xfrm>
            <a:off x="1489793" y="3036847"/>
            <a:ext cx="82182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Düz Ok Bağlayıcısı 34">
            <a:extLst>
              <a:ext uri="{FF2B5EF4-FFF2-40B4-BE49-F238E27FC236}">
                <a16:creationId xmlns:a16="http://schemas.microsoft.com/office/drawing/2014/main" id="{5CDE5A4C-0EF5-0EC9-97CD-F66BF3099FAB}"/>
              </a:ext>
            </a:extLst>
          </p:cNvPr>
          <p:cNvCxnSpPr>
            <a:cxnSpLocks/>
          </p:cNvCxnSpPr>
          <p:nvPr/>
        </p:nvCxnSpPr>
        <p:spPr>
          <a:xfrm>
            <a:off x="1489793" y="4383104"/>
            <a:ext cx="82182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69" name="Grup 68">
            <a:extLst>
              <a:ext uri="{FF2B5EF4-FFF2-40B4-BE49-F238E27FC236}">
                <a16:creationId xmlns:a16="http://schemas.microsoft.com/office/drawing/2014/main" id="{773D929F-8F7B-0FC7-7263-F0D630638C74}"/>
              </a:ext>
            </a:extLst>
          </p:cNvPr>
          <p:cNvGrpSpPr/>
          <p:nvPr/>
        </p:nvGrpSpPr>
        <p:grpSpPr>
          <a:xfrm>
            <a:off x="3491404" y="1350601"/>
            <a:ext cx="4375484" cy="3768006"/>
            <a:chOff x="3491404" y="1350601"/>
            <a:chExt cx="4375484" cy="3768006"/>
          </a:xfrm>
        </p:grpSpPr>
        <p:sp>
          <p:nvSpPr>
            <p:cNvPr id="36" name="Dikdörtgen 35">
              <a:extLst>
                <a:ext uri="{FF2B5EF4-FFF2-40B4-BE49-F238E27FC236}">
                  <a16:creationId xmlns:a16="http://schemas.microsoft.com/office/drawing/2014/main" id="{1D17A202-D8C5-51DC-CC99-6994896D8748}"/>
                </a:ext>
              </a:extLst>
            </p:cNvPr>
            <p:cNvSpPr/>
            <p:nvPr/>
          </p:nvSpPr>
          <p:spPr>
            <a:xfrm>
              <a:off x="3491404" y="1350601"/>
              <a:ext cx="4375484" cy="3768006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0B9D45B-61D4-1120-1823-1B02AFE6ADF4}"/>
                </a:ext>
              </a:extLst>
            </p:cNvPr>
            <p:cNvSpPr/>
            <p:nvPr/>
          </p:nvSpPr>
          <p:spPr>
            <a:xfrm>
              <a:off x="4164583" y="1816833"/>
              <a:ext cx="2844123" cy="2846513"/>
            </a:xfrm>
            <a:prstGeom prst="ellipse">
              <a:avLst/>
            </a:prstGeom>
            <a:ln w="381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Metin kutusu 37">
                  <a:extLst>
                    <a:ext uri="{FF2B5EF4-FFF2-40B4-BE49-F238E27FC236}">
                      <a16:creationId xmlns:a16="http://schemas.microsoft.com/office/drawing/2014/main" id="{5F552F21-0332-4D1F-ADF7-EE51CF622C52}"/>
                    </a:ext>
                  </a:extLst>
                </p:cNvPr>
                <p:cNvSpPr txBox="1"/>
                <p:nvPr/>
              </p:nvSpPr>
              <p:spPr>
                <a:xfrm>
                  <a:off x="4435017" y="2763115"/>
                  <a:ext cx="2050369" cy="10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tr-TR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tr-T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tr-T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tr-TR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tr-TR" sz="28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tr-T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tr-TR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tr-TR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tr-T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nary>
                      </m:oMath>
                    </m:oMathPara>
                  </a14:m>
                  <a:endParaRPr lang="tr-TR" sz="2800" dirty="0"/>
                </a:p>
              </p:txBody>
            </p:sp>
          </mc:Choice>
          <mc:Fallback xmlns="">
            <p:sp>
              <p:nvSpPr>
                <p:cNvPr id="38" name="Metin kutusu 37">
                  <a:extLst>
                    <a:ext uri="{FF2B5EF4-FFF2-40B4-BE49-F238E27FC236}">
                      <a16:creationId xmlns:a16="http://schemas.microsoft.com/office/drawing/2014/main" id="{5F552F21-0332-4D1F-ADF7-EE51CF622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017" y="2763115"/>
                  <a:ext cx="2050369" cy="10455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Düz Bağlayıcı 39">
              <a:extLst>
                <a:ext uri="{FF2B5EF4-FFF2-40B4-BE49-F238E27FC236}">
                  <a16:creationId xmlns:a16="http://schemas.microsoft.com/office/drawing/2014/main" id="{6CE120A0-A59C-F694-B38A-7BA24FA4F164}"/>
                </a:ext>
              </a:extLst>
            </p:cNvPr>
            <p:cNvCxnSpPr>
              <a:stCxn id="37" idx="7"/>
              <a:endCxn id="37" idx="5"/>
            </p:cNvCxnSpPr>
            <p:nvPr/>
          </p:nvCxnSpPr>
          <p:spPr>
            <a:xfrm>
              <a:off x="6592194" y="2233695"/>
              <a:ext cx="0" cy="201278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Metin kutusu 40">
                  <a:extLst>
                    <a:ext uri="{FF2B5EF4-FFF2-40B4-BE49-F238E27FC236}">
                      <a16:creationId xmlns:a16="http://schemas.microsoft.com/office/drawing/2014/main" id="{F142F28B-2979-6ED2-0CDC-CE2E6AEF462D}"/>
                    </a:ext>
                  </a:extLst>
                </p:cNvPr>
                <p:cNvSpPr txBox="1"/>
                <p:nvPr/>
              </p:nvSpPr>
              <p:spPr>
                <a:xfrm>
                  <a:off x="6647267" y="3060819"/>
                  <a:ext cx="28943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tr-TR" sz="2800" dirty="0"/>
                </a:p>
              </p:txBody>
            </p:sp>
          </mc:Choice>
          <mc:Fallback xmlns="">
            <p:sp>
              <p:nvSpPr>
                <p:cNvPr id="41" name="Metin kutusu 40">
                  <a:extLst>
                    <a:ext uri="{FF2B5EF4-FFF2-40B4-BE49-F238E27FC236}">
                      <a16:creationId xmlns:a16="http://schemas.microsoft.com/office/drawing/2014/main" id="{F142F28B-2979-6ED2-0CDC-CE2E6AEF4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7267" y="3060819"/>
                  <a:ext cx="289438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Düz Ok Bağlayıcısı 42">
            <a:extLst>
              <a:ext uri="{FF2B5EF4-FFF2-40B4-BE49-F238E27FC236}">
                <a16:creationId xmlns:a16="http://schemas.microsoft.com/office/drawing/2014/main" id="{E1239B63-8012-8C06-19FE-422BF267BB52}"/>
              </a:ext>
            </a:extLst>
          </p:cNvPr>
          <p:cNvCxnSpPr>
            <a:cxnSpLocks/>
            <a:stCxn id="23" idx="3"/>
            <a:endCxn id="37" idx="2"/>
          </p:cNvCxnSpPr>
          <p:nvPr/>
        </p:nvCxnSpPr>
        <p:spPr>
          <a:xfrm>
            <a:off x="2966552" y="2219691"/>
            <a:ext cx="1198031" cy="10203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F6A080C8-A916-DF4F-8DA6-D1F50FF2268B}"/>
              </a:ext>
            </a:extLst>
          </p:cNvPr>
          <p:cNvCxnSpPr>
            <a:cxnSpLocks/>
            <a:stCxn id="24" idx="3"/>
            <a:endCxn id="37" idx="2"/>
          </p:cNvCxnSpPr>
          <p:nvPr/>
        </p:nvCxnSpPr>
        <p:spPr>
          <a:xfrm>
            <a:off x="2966552" y="3063446"/>
            <a:ext cx="1198031" cy="17664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Düz Ok Bağlayıcısı 47">
            <a:extLst>
              <a:ext uri="{FF2B5EF4-FFF2-40B4-BE49-F238E27FC236}">
                <a16:creationId xmlns:a16="http://schemas.microsoft.com/office/drawing/2014/main" id="{B445B57D-0BFF-CBD2-EE22-964D7A7197E1}"/>
              </a:ext>
            </a:extLst>
          </p:cNvPr>
          <p:cNvCxnSpPr>
            <a:cxnSpLocks/>
            <a:stCxn id="25" idx="3"/>
            <a:endCxn id="37" idx="2"/>
          </p:cNvCxnSpPr>
          <p:nvPr/>
        </p:nvCxnSpPr>
        <p:spPr>
          <a:xfrm flipV="1">
            <a:off x="2966552" y="3240090"/>
            <a:ext cx="1198031" cy="11567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Alt Başlık 2">
            <a:extLst>
              <a:ext uri="{FF2B5EF4-FFF2-40B4-BE49-F238E27FC236}">
                <a16:creationId xmlns:a16="http://schemas.microsoft.com/office/drawing/2014/main" id="{99B6169F-2372-6B00-1684-86D4FA7F6C9B}"/>
              </a:ext>
            </a:extLst>
          </p:cNvPr>
          <p:cNvSpPr txBox="1">
            <a:spLocks/>
          </p:cNvSpPr>
          <p:nvPr/>
        </p:nvSpPr>
        <p:spPr>
          <a:xfrm>
            <a:off x="4372187" y="5286660"/>
            <a:ext cx="3040549" cy="600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0070C0"/>
                </a:solidFill>
              </a:rPr>
              <a:t>Birleştirme Fonksiyonu</a:t>
            </a:r>
          </a:p>
        </p:txBody>
      </p:sp>
      <p:grpSp>
        <p:nvGrpSpPr>
          <p:cNvPr id="59" name="Grup 58">
            <a:extLst>
              <a:ext uri="{FF2B5EF4-FFF2-40B4-BE49-F238E27FC236}">
                <a16:creationId xmlns:a16="http://schemas.microsoft.com/office/drawing/2014/main" id="{ABFC6533-15AE-78A6-7439-2D02D04A50F0}"/>
              </a:ext>
            </a:extLst>
          </p:cNvPr>
          <p:cNvGrpSpPr/>
          <p:nvPr/>
        </p:nvGrpSpPr>
        <p:grpSpPr>
          <a:xfrm>
            <a:off x="8050227" y="2745217"/>
            <a:ext cx="1939157" cy="978773"/>
            <a:chOff x="8600759" y="2678242"/>
            <a:chExt cx="1939157" cy="978773"/>
          </a:xfrm>
        </p:grpSpPr>
        <p:sp>
          <p:nvSpPr>
            <p:cNvPr id="57" name="Dikdörtgen 56">
              <a:extLst>
                <a:ext uri="{FF2B5EF4-FFF2-40B4-BE49-F238E27FC236}">
                  <a16:creationId xmlns:a16="http://schemas.microsoft.com/office/drawing/2014/main" id="{0DDB5990-67AB-6E62-2427-E618B68CC523}"/>
                </a:ext>
              </a:extLst>
            </p:cNvPr>
            <p:cNvSpPr/>
            <p:nvPr/>
          </p:nvSpPr>
          <p:spPr>
            <a:xfrm>
              <a:off x="8600759" y="2678242"/>
              <a:ext cx="1939157" cy="978773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Metin kutusu 57">
                  <a:extLst>
                    <a:ext uri="{FF2B5EF4-FFF2-40B4-BE49-F238E27FC236}">
                      <a16:creationId xmlns:a16="http://schemas.microsoft.com/office/drawing/2014/main" id="{F905178D-AFE6-D2D0-914A-5EE0876BA23C}"/>
                    </a:ext>
                  </a:extLst>
                </p:cNvPr>
                <p:cNvSpPr txBox="1"/>
                <p:nvPr/>
              </p:nvSpPr>
              <p:spPr>
                <a:xfrm>
                  <a:off x="8717408" y="2831512"/>
                  <a:ext cx="1648143" cy="6722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tr-T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nary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58" name="Metin kutusu 57">
                  <a:extLst>
                    <a:ext uri="{FF2B5EF4-FFF2-40B4-BE49-F238E27FC236}">
                      <a16:creationId xmlns:a16="http://schemas.microsoft.com/office/drawing/2014/main" id="{F905178D-AFE6-D2D0-914A-5EE0876BA2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408" y="2831512"/>
                  <a:ext cx="1648143" cy="67223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Alt Başlık 2">
            <a:extLst>
              <a:ext uri="{FF2B5EF4-FFF2-40B4-BE49-F238E27FC236}">
                <a16:creationId xmlns:a16="http://schemas.microsoft.com/office/drawing/2014/main" id="{979DD79F-9082-4A10-1BE5-32107512762F}"/>
              </a:ext>
            </a:extLst>
          </p:cNvPr>
          <p:cNvSpPr txBox="1">
            <a:spLocks/>
          </p:cNvSpPr>
          <p:nvPr/>
        </p:nvSpPr>
        <p:spPr>
          <a:xfrm>
            <a:off x="7866888" y="5286660"/>
            <a:ext cx="3040549" cy="600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7030A0"/>
                </a:solidFill>
              </a:rPr>
              <a:t>Aktivasyon Fonksiyonu</a:t>
            </a:r>
          </a:p>
        </p:txBody>
      </p:sp>
      <p:cxnSp>
        <p:nvCxnSpPr>
          <p:cNvPr id="62" name="Düz Ok Bağlayıcısı 61">
            <a:extLst>
              <a:ext uri="{FF2B5EF4-FFF2-40B4-BE49-F238E27FC236}">
                <a16:creationId xmlns:a16="http://schemas.microsoft.com/office/drawing/2014/main" id="{DF6602AD-F11D-7C87-138D-F6F27B8B06EF}"/>
              </a:ext>
            </a:extLst>
          </p:cNvPr>
          <p:cNvCxnSpPr>
            <a:stCxn id="37" idx="6"/>
            <a:endCxn id="57" idx="1"/>
          </p:cNvCxnSpPr>
          <p:nvPr/>
        </p:nvCxnSpPr>
        <p:spPr>
          <a:xfrm flipV="1">
            <a:off x="7008706" y="3234604"/>
            <a:ext cx="1041521" cy="548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Dikdörtgen 62">
                <a:extLst>
                  <a:ext uri="{FF2B5EF4-FFF2-40B4-BE49-F238E27FC236}">
                    <a16:creationId xmlns:a16="http://schemas.microsoft.com/office/drawing/2014/main" id="{B98170CB-8212-2586-762D-DE53FCEEB3AC}"/>
                  </a:ext>
                </a:extLst>
              </p:cNvPr>
              <p:cNvSpPr/>
              <p:nvPr/>
            </p:nvSpPr>
            <p:spPr>
              <a:xfrm>
                <a:off x="10702207" y="2838420"/>
                <a:ext cx="1145030" cy="775791"/>
              </a:xfrm>
              <a:prstGeom prst="rect">
                <a:avLst/>
              </a:prstGeom>
              <a:ln>
                <a:solidFill>
                  <a:srgbClr val="60943D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tr-T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63" name="Dikdörtgen 62">
                <a:extLst>
                  <a:ext uri="{FF2B5EF4-FFF2-40B4-BE49-F238E27FC236}">
                    <a16:creationId xmlns:a16="http://schemas.microsoft.com/office/drawing/2014/main" id="{B98170CB-8212-2586-762D-DE53FCEEB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207" y="2838420"/>
                <a:ext cx="1145030" cy="7757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60943D"/>
                </a:solidFill>
              </a:ln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Düz Ok Bağlayıcısı 64">
            <a:extLst>
              <a:ext uri="{FF2B5EF4-FFF2-40B4-BE49-F238E27FC236}">
                <a16:creationId xmlns:a16="http://schemas.microsoft.com/office/drawing/2014/main" id="{FBFDCE78-1165-53BC-8372-963A13C5F98F}"/>
              </a:ext>
            </a:extLst>
          </p:cNvPr>
          <p:cNvCxnSpPr>
            <a:stCxn id="57" idx="3"/>
            <a:endCxn id="63" idx="1"/>
          </p:cNvCxnSpPr>
          <p:nvPr/>
        </p:nvCxnSpPr>
        <p:spPr>
          <a:xfrm flipV="1">
            <a:off x="9989384" y="3226316"/>
            <a:ext cx="712823" cy="828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lt Başlık 2">
            <a:extLst>
              <a:ext uri="{FF2B5EF4-FFF2-40B4-BE49-F238E27FC236}">
                <a16:creationId xmlns:a16="http://schemas.microsoft.com/office/drawing/2014/main" id="{E152F3F5-C757-8C23-62D6-E083EBE6EF7C}"/>
              </a:ext>
            </a:extLst>
          </p:cNvPr>
          <p:cNvSpPr txBox="1">
            <a:spLocks/>
          </p:cNvSpPr>
          <p:nvPr/>
        </p:nvSpPr>
        <p:spPr>
          <a:xfrm>
            <a:off x="11017842" y="5286660"/>
            <a:ext cx="829395" cy="430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00B050"/>
                </a:solidFill>
              </a:rPr>
              <a:t>Çıkış</a:t>
            </a:r>
          </a:p>
        </p:txBody>
      </p:sp>
    </p:spTree>
    <p:extLst>
      <p:ext uri="{BB962C8B-B14F-4D97-AF65-F5344CB8AC3E}">
        <p14:creationId xmlns:p14="http://schemas.microsoft.com/office/powerpoint/2010/main" val="160919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/>
      <p:bldP spid="12" grpId="0" animBg="1"/>
      <p:bldP spid="16" grpId="0"/>
      <p:bldP spid="17" grpId="0" animBg="1"/>
      <p:bldP spid="18" grpId="0"/>
      <p:bldP spid="22" grpId="0" animBg="1"/>
      <p:bldP spid="23" grpId="0"/>
      <p:bldP spid="24" grpId="0"/>
      <p:bldP spid="25" grpId="0"/>
      <p:bldP spid="53" grpId="0"/>
      <p:bldP spid="60" grpId="0"/>
      <p:bldP spid="63" grpId="0" animBg="1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65708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Nöron: Yapay Sinir Hücresi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15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[35]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AF9352D-0D22-6681-D0EF-F6E06512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02" y="859017"/>
            <a:ext cx="8101794" cy="495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Birleştirme Fonksiyonları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16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Alt Başlık 2">
                <a:extLst>
                  <a:ext uri="{FF2B5EF4-FFF2-40B4-BE49-F238E27FC236}">
                    <a16:creationId xmlns:a16="http://schemas.microsoft.com/office/drawing/2014/main" id="{DCFE7869-7F20-E6F0-AF16-26002F95D35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856538"/>
                <a:ext cx="7010400" cy="5629606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Sıklıkla kullanılan bazı birleştirme fonksiyonları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Toplam:</a:t>
                </a:r>
                <a:endParaRPr lang="tr-TR" b="0" i="0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𝑔𝑖𝑟𝑑𝑖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tr-T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Çarpım:</a:t>
                </a:r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𝑔𝑖𝑟𝑑𝑖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supHide m:val="on"/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tr-T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tr-TR" dirty="0"/>
              </a:p>
              <a:p>
                <a:pPr lvl="1" algn="l"/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Maksimum:</a:t>
                </a:r>
              </a:p>
              <a:p>
                <a:pPr algn="l"/>
                <a:r>
                  <a:rPr lang="tr-TR" dirty="0"/>
                  <a:t>		</a:t>
                </a:r>
                <a14:m>
                  <m:oMath xmlns:m="http://schemas.openxmlformats.org/officeDocument/2006/math">
                    <m:r>
                      <a:rPr lang="tr-TR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𝑔𝑖𝑟𝑑𝑖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𝑀𝑎𝑘𝑠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r-TR" dirty="0"/>
              </a:p>
              <a:p>
                <a:pPr algn="l"/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Minimum:</a:t>
                </a:r>
              </a:p>
              <a:p>
                <a:pPr algn="l"/>
                <a:r>
                  <a:rPr lang="tr-TR" dirty="0"/>
                  <a:t>		</a:t>
                </a:r>
                <a14:m>
                  <m:oMath xmlns:m="http://schemas.openxmlformats.org/officeDocument/2006/math">
                    <m:r>
                      <a:rPr lang="tr-TR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𝑔𝑖𝑟𝑑𝑖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𝑀𝑖𝑛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r-TR" dirty="0"/>
              </a:p>
              <a:p>
                <a:pPr algn="l"/>
                <a:endParaRPr lang="tr-TR" dirty="0"/>
              </a:p>
            </p:txBody>
          </p:sp>
        </mc:Choice>
        <mc:Fallback xmlns="">
          <p:sp>
            <p:nvSpPr>
              <p:cNvPr id="7" name="Alt Başlık 2">
                <a:extLst>
                  <a:ext uri="{FF2B5EF4-FFF2-40B4-BE49-F238E27FC236}">
                    <a16:creationId xmlns:a16="http://schemas.microsoft.com/office/drawing/2014/main" id="{DCFE7869-7F20-E6F0-AF16-26002F95D3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856538"/>
                <a:ext cx="7010400" cy="5629606"/>
              </a:xfrm>
              <a:blipFill>
                <a:blip r:embed="rId2"/>
                <a:stretch>
                  <a:fillRect l="-1391" t="-173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[16]</a:t>
            </a:r>
          </a:p>
        </p:txBody>
      </p:sp>
    </p:spTree>
    <p:extLst>
      <p:ext uri="{BB962C8B-B14F-4D97-AF65-F5344CB8AC3E}">
        <p14:creationId xmlns:p14="http://schemas.microsoft.com/office/powerpoint/2010/main" val="141486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Aktivasyon Fonksiyonları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17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o 9">
                <a:extLst>
                  <a:ext uri="{FF2B5EF4-FFF2-40B4-BE49-F238E27FC236}">
                    <a16:creationId xmlns:a16="http://schemas.microsoft.com/office/drawing/2014/main" id="{18D200AE-AB5D-FC44-72E4-15E65974A5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300973"/>
                  </p:ext>
                </p:extLst>
              </p:nvPr>
            </p:nvGraphicFramePr>
            <p:xfrm>
              <a:off x="1454912" y="1369694"/>
              <a:ext cx="9282176" cy="390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8762">
                      <a:extLst>
                        <a:ext uri="{9D8B030D-6E8A-4147-A177-3AD203B41FA5}">
                          <a16:colId xmlns:a16="http://schemas.microsoft.com/office/drawing/2014/main" val="946650722"/>
                        </a:ext>
                      </a:extLst>
                    </a:gridCol>
                    <a:gridCol w="6033414">
                      <a:extLst>
                        <a:ext uri="{9D8B030D-6E8A-4147-A177-3AD203B41FA5}">
                          <a16:colId xmlns:a16="http://schemas.microsoft.com/office/drawing/2014/main" val="1671824739"/>
                        </a:ext>
                      </a:extLst>
                    </a:gridCol>
                  </a:tblGrid>
                  <a:tr h="490609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Aktivasyon Fonksiyonu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Açıklama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7285285"/>
                      </a:ext>
                    </a:extLst>
                  </a:tr>
                  <a:tr h="930476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Basamak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𝑁𝐸𝑇</m:t>
                                    </m:r>
                                  </m:e>
                                </m:d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1,  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&gt;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𝑖𝑘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𝑑𝑒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𝑒𝑟</m:t>
                                        </m:r>
                                      </m:e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&amp;0,  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𝑖𝑘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𝑑𝑒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𝑒𝑟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3370640"/>
                      </a:ext>
                    </a:extLst>
                  </a:tr>
                  <a:tr h="808833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Sigmoid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𝑁𝐸𝑇</m:t>
                                    </m:r>
                                  </m:e>
                                </m:d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363595"/>
                      </a:ext>
                    </a:extLst>
                  </a:tr>
                  <a:tr h="855373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Hiperbolik Tanjant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𝑁𝐸𝑇</m:t>
                                    </m:r>
                                  </m:e>
                                </m:d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</m:sup>
                                    </m:sSup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</m:sup>
                                    </m:sSup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990135"/>
                      </a:ext>
                    </a:extLst>
                  </a:tr>
                  <a:tr h="821220">
                    <a:tc>
                      <a:txBody>
                        <a:bodyPr/>
                        <a:lstStyle/>
                        <a:p>
                          <a:r>
                            <a:rPr lang="tr-TR" dirty="0" err="1"/>
                            <a:t>ReLU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𝑁𝐸𝑇</m:t>
                                    </m:r>
                                  </m:e>
                                </m:d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, 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≥ 0</m:t>
                                        </m:r>
                                      </m:e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&amp;0,  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𝑒𝑟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𝑁𝐸𝑇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&lt;0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1748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o 9">
                <a:extLst>
                  <a:ext uri="{FF2B5EF4-FFF2-40B4-BE49-F238E27FC236}">
                    <a16:creationId xmlns:a16="http://schemas.microsoft.com/office/drawing/2014/main" id="{18D200AE-AB5D-FC44-72E4-15E65974A5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300973"/>
                  </p:ext>
                </p:extLst>
              </p:nvPr>
            </p:nvGraphicFramePr>
            <p:xfrm>
              <a:off x="1454912" y="1369694"/>
              <a:ext cx="9282176" cy="390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8762">
                      <a:extLst>
                        <a:ext uri="{9D8B030D-6E8A-4147-A177-3AD203B41FA5}">
                          <a16:colId xmlns:a16="http://schemas.microsoft.com/office/drawing/2014/main" val="946650722"/>
                        </a:ext>
                      </a:extLst>
                    </a:gridCol>
                    <a:gridCol w="6033414">
                      <a:extLst>
                        <a:ext uri="{9D8B030D-6E8A-4147-A177-3AD203B41FA5}">
                          <a16:colId xmlns:a16="http://schemas.microsoft.com/office/drawing/2014/main" val="1671824739"/>
                        </a:ext>
                      </a:extLst>
                    </a:gridCol>
                  </a:tblGrid>
                  <a:tr h="490609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Aktivasyon Fonksiyonu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Açıklama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7285285"/>
                      </a:ext>
                    </a:extLst>
                  </a:tr>
                  <a:tr h="930476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Basamak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>
                          <a:blip r:embed="rId2"/>
                          <a:stretch>
                            <a:fillRect l="-53885" t="-56209" r="-404" b="-267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3370640"/>
                      </a:ext>
                    </a:extLst>
                  </a:tr>
                  <a:tr h="808833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Sigmoid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>
                          <a:blip r:embed="rId2"/>
                          <a:stretch>
                            <a:fillRect l="-53885" t="-181061" r="-404" b="-21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363595"/>
                      </a:ext>
                    </a:extLst>
                  </a:tr>
                  <a:tr h="855373">
                    <a:tc>
                      <a:txBody>
                        <a:bodyPr/>
                        <a:lstStyle/>
                        <a:p>
                          <a:r>
                            <a:rPr lang="tr-TR" dirty="0"/>
                            <a:t>Hiperbolik Tanjant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>
                          <a:blip r:embed="rId2"/>
                          <a:stretch>
                            <a:fillRect l="-53885" t="-263121" r="-404" b="-97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1990135"/>
                      </a:ext>
                    </a:extLst>
                  </a:tr>
                  <a:tr h="821220">
                    <a:tc>
                      <a:txBody>
                        <a:bodyPr/>
                        <a:lstStyle/>
                        <a:p>
                          <a:r>
                            <a:rPr lang="tr-TR" dirty="0" err="1"/>
                            <a:t>ReLU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>
                          <a:blip r:embed="rId2"/>
                          <a:stretch>
                            <a:fillRect l="-53885" t="-379259" r="-404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7481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41766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9AE6A65-92E4-DCE9-96B4-ACB1E65F3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72" y="566296"/>
            <a:ext cx="8206904" cy="615517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21817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Aktivasyon Fonksiyonları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4624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B4BC74A-C6AA-0B7C-61F9-7A2CE3F9D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41" y="339851"/>
            <a:ext cx="8008859" cy="4622927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Ağırlık ve </a:t>
            </a:r>
            <a:r>
              <a:rPr lang="tr-TR" sz="4000" dirty="0" err="1">
                <a:solidFill>
                  <a:srgbClr val="5C9138"/>
                </a:solidFill>
              </a:rPr>
              <a:t>Bias</a:t>
            </a:r>
            <a:endParaRPr lang="tr-TR" sz="4000" dirty="0">
              <a:solidFill>
                <a:srgbClr val="5C9138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19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49D44145-A5E0-39F8-BDF7-796A79295F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" y="833438"/>
                <a:ext cx="6347014" cy="14098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>
                    <a:solidFill>
                      <a:srgbClr val="00B050"/>
                    </a:solidFill>
                  </a:rPr>
                  <a:t>Aslında: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tr-TR" dirty="0"/>
              </a:p>
              <a:p>
                <a:pPr algn="l"/>
                <a:r>
                  <a:rPr lang="tr-TR" dirty="0"/>
                  <a:t>Şekildeki denklemden farklı değildir.</a:t>
                </a:r>
              </a:p>
            </p:txBody>
          </p:sp>
        </mc:Choice>
        <mc:Fallback xmlns="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49D44145-A5E0-39F8-BDF7-796A7929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833438"/>
                <a:ext cx="6347014" cy="1409890"/>
              </a:xfrm>
              <a:prstGeom prst="rect">
                <a:avLst/>
              </a:prstGeom>
              <a:blipFill>
                <a:blip r:embed="rId3"/>
                <a:stretch>
                  <a:fillRect l="-1537" t="-692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16A21DC-D790-9933-1420-C48EB6328BAB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[29]</a:t>
            </a:r>
          </a:p>
        </p:txBody>
      </p:sp>
    </p:spTree>
    <p:extLst>
      <p:ext uri="{BB962C8B-B14F-4D97-AF65-F5344CB8AC3E}">
        <p14:creationId xmlns:p14="http://schemas.microsoft.com/office/powerpoint/2010/main" val="249330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t Başlık 2">
            <a:extLst>
              <a:ext uri="{FF2B5EF4-FFF2-40B4-BE49-F238E27FC236}">
                <a16:creationId xmlns:a16="http://schemas.microsoft.com/office/drawing/2014/main" id="{DCFE7869-7F20-E6F0-AF16-26002F95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381" y="5759151"/>
            <a:ext cx="11533238" cy="628932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algn="l"/>
            <a:r>
              <a:rPr lang="tr-T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Türkiye’de Yapay Zeka alanında çalışan firmalar. </a:t>
            </a:r>
            <a:r>
              <a:rPr lang="tr-TR" sz="2800" dirty="0"/>
              <a:t>275’e yakın firma bu alanda çalışmaktadır.</a:t>
            </a: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54DF3F-AA60-4655-B0CD-593197322A72}" type="datetime1">
              <a:rPr lang="en-US" smtClean="0"/>
              <a:pPr>
                <a:spcAft>
                  <a:spcPts val="600"/>
                </a:spcAft>
              </a:pPr>
              <a:t>10/19/2023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0248C51-1D78-5CC0-ADB4-3CA1F2917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99" y="0"/>
            <a:ext cx="10283001" cy="579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9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Ağırlık ve </a:t>
            </a:r>
            <a:r>
              <a:rPr lang="tr-TR" sz="4000" dirty="0" err="1">
                <a:solidFill>
                  <a:srgbClr val="5C9138"/>
                </a:solidFill>
              </a:rPr>
              <a:t>Bias</a:t>
            </a:r>
            <a:endParaRPr lang="tr-TR" sz="4000" dirty="0">
              <a:solidFill>
                <a:srgbClr val="5C9138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20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16A21DC-D790-9933-1420-C48EB6328BAB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[29]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796D5FD2-1A6C-1ACA-5C66-5DC8DAE32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153" y="112130"/>
            <a:ext cx="6195847" cy="398256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C376DB6A-4423-E3E2-5D99-14A3F2BB2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2" y="2989367"/>
            <a:ext cx="6353711" cy="3366983"/>
          </a:xfrm>
          <a:prstGeom prst="rect">
            <a:avLst/>
          </a:prstGeom>
        </p:spPr>
      </p:pic>
      <p:sp>
        <p:nvSpPr>
          <p:cNvPr id="12" name="Alt Başlık 2">
            <a:extLst>
              <a:ext uri="{FF2B5EF4-FFF2-40B4-BE49-F238E27FC236}">
                <a16:creationId xmlns:a16="http://schemas.microsoft.com/office/drawing/2014/main" id="{F01AB2CF-5053-CA7B-B60F-327E522DCCD5}"/>
              </a:ext>
            </a:extLst>
          </p:cNvPr>
          <p:cNvSpPr txBox="1">
            <a:spLocks/>
          </p:cNvSpPr>
          <p:nvPr/>
        </p:nvSpPr>
        <p:spPr>
          <a:xfrm>
            <a:off x="152400" y="833438"/>
            <a:ext cx="6347014" cy="1409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 err="1"/>
              <a:t>Weight</a:t>
            </a:r>
            <a:r>
              <a:rPr lang="tr-TR" dirty="0"/>
              <a:t>= 1.0, </a:t>
            </a:r>
            <a:r>
              <a:rPr lang="tr-TR" dirty="0" err="1"/>
              <a:t>bias</a:t>
            </a:r>
            <a:r>
              <a:rPr lang="tr-TR" dirty="0"/>
              <a:t>=2.0 için koordinat sistemindeki doğruyu çiziniz:</a:t>
            </a:r>
          </a:p>
        </p:txBody>
      </p:sp>
    </p:spTree>
    <p:extLst>
      <p:ext uri="{BB962C8B-B14F-4D97-AF65-F5344CB8AC3E}">
        <p14:creationId xmlns:p14="http://schemas.microsoft.com/office/powerpoint/2010/main" val="1539884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Matris çarpımı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21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16A21DC-D790-9933-1420-C48EB6328BAB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[30]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01556181-CCDE-05FF-4D19-50B36390C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8" y="2095583"/>
            <a:ext cx="7051568" cy="266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11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YSA Örneği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22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16A21DC-D790-9933-1420-C48EB6328BAB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[30]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4E3041-660F-D53E-C5DF-A45A6C54B878}"/>
              </a:ext>
            </a:extLst>
          </p:cNvPr>
          <p:cNvSpPr/>
          <p:nvPr/>
        </p:nvSpPr>
        <p:spPr>
          <a:xfrm>
            <a:off x="2767584" y="3001807"/>
            <a:ext cx="1115568" cy="10562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F93E92BF-E0D7-AD70-B67C-605209262226}"/>
              </a:ext>
            </a:extLst>
          </p:cNvPr>
          <p:cNvCxnSpPr>
            <a:cxnSpLocks/>
            <a:stCxn id="26" idx="3"/>
            <a:endCxn id="4" idx="2"/>
          </p:cNvCxnSpPr>
          <p:nvPr/>
        </p:nvCxnSpPr>
        <p:spPr>
          <a:xfrm>
            <a:off x="1857756" y="3529940"/>
            <a:ext cx="9098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290E1BF0-C706-9FAF-886A-8AE02B169617}"/>
              </a:ext>
            </a:extLst>
          </p:cNvPr>
          <p:cNvCxnSpPr>
            <a:cxnSpLocks/>
            <a:stCxn id="37" idx="6"/>
            <a:endCxn id="42" idx="2"/>
          </p:cNvCxnSpPr>
          <p:nvPr/>
        </p:nvCxnSpPr>
        <p:spPr>
          <a:xfrm>
            <a:off x="3864864" y="1743269"/>
            <a:ext cx="2244090" cy="145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Alt Başlık 2">
            <a:extLst>
              <a:ext uri="{FF2B5EF4-FFF2-40B4-BE49-F238E27FC236}">
                <a16:creationId xmlns:a16="http://schemas.microsoft.com/office/drawing/2014/main" id="{692D0AB8-39FA-FAC1-3AD1-67024A9A607E}"/>
              </a:ext>
            </a:extLst>
          </p:cNvPr>
          <p:cNvSpPr txBox="1">
            <a:spLocks/>
          </p:cNvSpPr>
          <p:nvPr/>
        </p:nvSpPr>
        <p:spPr>
          <a:xfrm>
            <a:off x="838200" y="1562976"/>
            <a:ext cx="1019556" cy="360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FF0000"/>
                </a:solidFill>
              </a:rPr>
              <a:t>Giriş 1</a:t>
            </a:r>
          </a:p>
        </p:txBody>
      </p:sp>
      <p:sp>
        <p:nvSpPr>
          <p:cNvPr id="26" name="Alt Başlık 2">
            <a:extLst>
              <a:ext uri="{FF2B5EF4-FFF2-40B4-BE49-F238E27FC236}">
                <a16:creationId xmlns:a16="http://schemas.microsoft.com/office/drawing/2014/main" id="{7F1929DA-683A-8A9B-C4DE-CBB0F1236E4C}"/>
              </a:ext>
            </a:extLst>
          </p:cNvPr>
          <p:cNvSpPr txBox="1">
            <a:spLocks/>
          </p:cNvSpPr>
          <p:nvPr/>
        </p:nvSpPr>
        <p:spPr>
          <a:xfrm>
            <a:off x="838200" y="3349647"/>
            <a:ext cx="1019556" cy="360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00B050"/>
                </a:solidFill>
              </a:rPr>
              <a:t>Giriş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lt Başlık 2">
                <a:extLst>
                  <a:ext uri="{FF2B5EF4-FFF2-40B4-BE49-F238E27FC236}">
                    <a16:creationId xmlns:a16="http://schemas.microsoft.com/office/drawing/2014/main" id="{622AB3DA-48E8-89DC-707D-E3CC826DCE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903" y="1348918"/>
                <a:ext cx="1019556" cy="3605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7" name="Alt Başlık 2">
                <a:extLst>
                  <a:ext uri="{FF2B5EF4-FFF2-40B4-BE49-F238E27FC236}">
                    <a16:creationId xmlns:a16="http://schemas.microsoft.com/office/drawing/2014/main" id="{622AB3DA-48E8-89DC-707D-E3CC826DC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903" y="1348918"/>
                <a:ext cx="1019556" cy="360585"/>
              </a:xfrm>
              <a:prstGeom prst="rect">
                <a:avLst/>
              </a:prstGeom>
              <a:blipFill>
                <a:blip r:embed="rId2"/>
                <a:stretch>
                  <a:fillRect b="-2033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045C119F-9C90-FA0F-BA2C-48F5D9EA5C0C}"/>
              </a:ext>
            </a:extLst>
          </p:cNvPr>
          <p:cNvSpPr/>
          <p:nvPr/>
        </p:nvSpPr>
        <p:spPr>
          <a:xfrm>
            <a:off x="2749296" y="1215136"/>
            <a:ext cx="1115568" cy="10562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38" name="Düz Ok Bağlayıcısı 37">
            <a:extLst>
              <a:ext uri="{FF2B5EF4-FFF2-40B4-BE49-F238E27FC236}">
                <a16:creationId xmlns:a16="http://schemas.microsoft.com/office/drawing/2014/main" id="{D2F014CE-D100-AAB6-C830-77E885BE303F}"/>
              </a:ext>
            </a:extLst>
          </p:cNvPr>
          <p:cNvCxnSpPr>
            <a:cxnSpLocks/>
            <a:stCxn id="25" idx="3"/>
            <a:endCxn id="37" idx="2"/>
          </p:cNvCxnSpPr>
          <p:nvPr/>
        </p:nvCxnSpPr>
        <p:spPr>
          <a:xfrm>
            <a:off x="1857756" y="1743269"/>
            <a:ext cx="8915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2DA89DC7-34AA-D19E-BC09-491CD30017C4}"/>
              </a:ext>
            </a:extLst>
          </p:cNvPr>
          <p:cNvSpPr/>
          <p:nvPr/>
        </p:nvSpPr>
        <p:spPr>
          <a:xfrm>
            <a:off x="6108954" y="1216587"/>
            <a:ext cx="1115568" cy="10562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D4CA37D-FE9D-2F3B-9CEC-458088902856}"/>
              </a:ext>
            </a:extLst>
          </p:cNvPr>
          <p:cNvSpPr/>
          <p:nvPr/>
        </p:nvSpPr>
        <p:spPr>
          <a:xfrm>
            <a:off x="6108954" y="3001807"/>
            <a:ext cx="1115568" cy="10562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FF0000"/>
                </a:solidFill>
              </a:rPr>
              <a:t>4</a:t>
            </a:r>
          </a:p>
        </p:txBody>
      </p:sp>
      <p:cxnSp>
        <p:nvCxnSpPr>
          <p:cNvPr id="46" name="Düz Ok Bağlayıcısı 45">
            <a:extLst>
              <a:ext uri="{FF2B5EF4-FFF2-40B4-BE49-F238E27FC236}">
                <a16:creationId xmlns:a16="http://schemas.microsoft.com/office/drawing/2014/main" id="{867EF10D-ED5C-0CE3-D9BD-AF62892892F4}"/>
              </a:ext>
            </a:extLst>
          </p:cNvPr>
          <p:cNvCxnSpPr>
            <a:cxnSpLocks/>
            <a:stCxn id="37" idx="6"/>
            <a:endCxn id="43" idx="2"/>
          </p:cNvCxnSpPr>
          <p:nvPr/>
        </p:nvCxnSpPr>
        <p:spPr>
          <a:xfrm>
            <a:off x="3864864" y="1743269"/>
            <a:ext cx="2244090" cy="178667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Alt Başlık 2">
                <a:extLst>
                  <a:ext uri="{FF2B5EF4-FFF2-40B4-BE49-F238E27FC236}">
                    <a16:creationId xmlns:a16="http://schemas.microsoft.com/office/drawing/2014/main" id="{4F3B817E-6104-FBF0-A3B9-C790EB6F92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6711" y="1894325"/>
                <a:ext cx="1019556" cy="3605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49" name="Alt Başlık 2">
                <a:extLst>
                  <a:ext uri="{FF2B5EF4-FFF2-40B4-BE49-F238E27FC236}">
                    <a16:creationId xmlns:a16="http://schemas.microsoft.com/office/drawing/2014/main" id="{4F3B817E-6104-FBF0-A3B9-C790EB6F9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11" y="1894325"/>
                <a:ext cx="1019556" cy="360585"/>
              </a:xfrm>
              <a:prstGeom prst="rect">
                <a:avLst/>
              </a:prstGeom>
              <a:blipFill>
                <a:blip r:embed="rId3"/>
                <a:stretch>
                  <a:fillRect b="-1864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Düz Ok Bağlayıcısı 49">
            <a:extLst>
              <a:ext uri="{FF2B5EF4-FFF2-40B4-BE49-F238E27FC236}">
                <a16:creationId xmlns:a16="http://schemas.microsoft.com/office/drawing/2014/main" id="{F44CFFF8-2882-9500-C0EA-8AB724E98468}"/>
              </a:ext>
            </a:extLst>
          </p:cNvPr>
          <p:cNvCxnSpPr>
            <a:cxnSpLocks/>
            <a:stCxn id="4" idx="6"/>
            <a:endCxn id="42" idx="2"/>
          </p:cNvCxnSpPr>
          <p:nvPr/>
        </p:nvCxnSpPr>
        <p:spPr>
          <a:xfrm flipV="1">
            <a:off x="3883152" y="1744720"/>
            <a:ext cx="2225802" cy="17852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Alt Başlık 2">
                <a:extLst>
                  <a:ext uri="{FF2B5EF4-FFF2-40B4-BE49-F238E27FC236}">
                    <a16:creationId xmlns:a16="http://schemas.microsoft.com/office/drawing/2014/main" id="{8A80ECF4-D475-AD8F-D359-EDE48AAAFC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2829" y="2786297"/>
                <a:ext cx="1019556" cy="3605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53" name="Alt Başlık 2">
                <a:extLst>
                  <a:ext uri="{FF2B5EF4-FFF2-40B4-BE49-F238E27FC236}">
                    <a16:creationId xmlns:a16="http://schemas.microsoft.com/office/drawing/2014/main" id="{8A80ECF4-D475-AD8F-D359-EDE48AAAF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829" y="2786297"/>
                <a:ext cx="1019556" cy="360585"/>
              </a:xfrm>
              <a:prstGeom prst="rect">
                <a:avLst/>
              </a:prstGeom>
              <a:blipFill>
                <a:blip r:embed="rId4"/>
                <a:stretch>
                  <a:fillRect b="-2033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Düz Ok Bağlayıcısı 53">
            <a:extLst>
              <a:ext uri="{FF2B5EF4-FFF2-40B4-BE49-F238E27FC236}">
                <a16:creationId xmlns:a16="http://schemas.microsoft.com/office/drawing/2014/main" id="{178A23F5-5F0B-5FFE-71BD-2BC1663123B1}"/>
              </a:ext>
            </a:extLst>
          </p:cNvPr>
          <p:cNvCxnSpPr>
            <a:cxnSpLocks/>
            <a:stCxn id="4" idx="6"/>
            <a:endCxn id="43" idx="2"/>
          </p:cNvCxnSpPr>
          <p:nvPr/>
        </p:nvCxnSpPr>
        <p:spPr>
          <a:xfrm>
            <a:off x="3883152" y="3529940"/>
            <a:ext cx="222580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Alt Başlık 2">
                <a:extLst>
                  <a:ext uri="{FF2B5EF4-FFF2-40B4-BE49-F238E27FC236}">
                    <a16:creationId xmlns:a16="http://schemas.microsoft.com/office/drawing/2014/main" id="{131F3BCE-E2FF-AF1D-7580-797FA18444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6711" y="3481485"/>
                <a:ext cx="1019556" cy="3605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57" name="Alt Başlık 2">
                <a:extLst>
                  <a:ext uri="{FF2B5EF4-FFF2-40B4-BE49-F238E27FC236}">
                    <a16:creationId xmlns:a16="http://schemas.microsoft.com/office/drawing/2014/main" id="{131F3BCE-E2FF-AF1D-7580-797FA1844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11" y="3481485"/>
                <a:ext cx="1019556" cy="360585"/>
              </a:xfrm>
              <a:prstGeom prst="rect">
                <a:avLst/>
              </a:prstGeom>
              <a:blipFill>
                <a:blip r:embed="rId5"/>
                <a:stretch>
                  <a:fillRect b="-2033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Düz Ok Bağlayıcısı 57">
            <a:extLst>
              <a:ext uri="{FF2B5EF4-FFF2-40B4-BE49-F238E27FC236}">
                <a16:creationId xmlns:a16="http://schemas.microsoft.com/office/drawing/2014/main" id="{8E0C5525-59F2-BA0B-87AB-6E717394B115}"/>
              </a:ext>
            </a:extLst>
          </p:cNvPr>
          <p:cNvCxnSpPr>
            <a:cxnSpLocks/>
            <a:stCxn id="42" idx="6"/>
            <a:endCxn id="60" idx="1"/>
          </p:cNvCxnSpPr>
          <p:nvPr/>
        </p:nvCxnSpPr>
        <p:spPr>
          <a:xfrm flipV="1">
            <a:off x="7224522" y="1743268"/>
            <a:ext cx="1128522" cy="1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0" name="Alt Başlık 2">
            <a:extLst>
              <a:ext uri="{FF2B5EF4-FFF2-40B4-BE49-F238E27FC236}">
                <a16:creationId xmlns:a16="http://schemas.microsoft.com/office/drawing/2014/main" id="{18BEBB31-6710-CD73-07E4-1EBFDFDF3D69}"/>
              </a:ext>
            </a:extLst>
          </p:cNvPr>
          <p:cNvSpPr txBox="1">
            <a:spLocks/>
          </p:cNvSpPr>
          <p:nvPr/>
        </p:nvSpPr>
        <p:spPr>
          <a:xfrm>
            <a:off x="8353044" y="1562975"/>
            <a:ext cx="1019556" cy="360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/>
              <a:t>Çıkış 1</a:t>
            </a:r>
          </a:p>
        </p:txBody>
      </p:sp>
      <p:cxnSp>
        <p:nvCxnSpPr>
          <p:cNvPr id="63" name="Düz Ok Bağlayıcısı 62">
            <a:extLst>
              <a:ext uri="{FF2B5EF4-FFF2-40B4-BE49-F238E27FC236}">
                <a16:creationId xmlns:a16="http://schemas.microsoft.com/office/drawing/2014/main" id="{C12CD6D6-636C-68B4-2EFE-611EF2DF0D98}"/>
              </a:ext>
            </a:extLst>
          </p:cNvPr>
          <p:cNvCxnSpPr>
            <a:cxnSpLocks/>
            <a:stCxn id="43" idx="6"/>
            <a:endCxn id="64" idx="1"/>
          </p:cNvCxnSpPr>
          <p:nvPr/>
        </p:nvCxnSpPr>
        <p:spPr>
          <a:xfrm>
            <a:off x="7224522" y="3529940"/>
            <a:ext cx="112852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4" name="Alt Başlık 2">
            <a:extLst>
              <a:ext uri="{FF2B5EF4-FFF2-40B4-BE49-F238E27FC236}">
                <a16:creationId xmlns:a16="http://schemas.microsoft.com/office/drawing/2014/main" id="{19F39CBF-6C01-7789-B603-F9ECAEB51A24}"/>
              </a:ext>
            </a:extLst>
          </p:cNvPr>
          <p:cNvSpPr txBox="1">
            <a:spLocks/>
          </p:cNvSpPr>
          <p:nvPr/>
        </p:nvSpPr>
        <p:spPr>
          <a:xfrm>
            <a:off x="8353044" y="3349647"/>
            <a:ext cx="1019556" cy="360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/>
              <a:t>Çıkış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Metin kutusu 66">
                <a:extLst>
                  <a:ext uri="{FF2B5EF4-FFF2-40B4-BE49-F238E27FC236}">
                    <a16:creationId xmlns:a16="http://schemas.microsoft.com/office/drawing/2014/main" id="{0B0D86B3-C069-E775-3354-A15295E9FB8E}"/>
                  </a:ext>
                </a:extLst>
              </p:cNvPr>
              <p:cNvSpPr txBox="1"/>
              <p:nvPr/>
            </p:nvSpPr>
            <p:spPr>
              <a:xfrm>
                <a:off x="232569" y="4845291"/>
                <a:ext cx="11752769" cy="1162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tr-TR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tr-TR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tr-T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tr-TR" sz="32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tr-TR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tr-TR" sz="32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tr-T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32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tr-TR" sz="3200" b="0" i="1" smtClean="0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tr-T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32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tr-TR" sz="3200" b="0" i="1" smtClean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tr-T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32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tr-TR" sz="3200" b="0" i="1" smtClean="0"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tr-TR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tr-T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tr-TR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sz="3200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tr-T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tr-TR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tr-T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tr-TR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tr-TR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𝑖𝑟𝑖</m:t>
                                  </m:r>
                                  <m:r>
                                    <a:rPr lang="tr-TR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ş 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tr-TR" sz="3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𝐺𝑖𝑟𝑖</m:t>
                                  </m:r>
                                  <m:r>
                                    <a:rPr lang="tr-TR" sz="3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ş 2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tr-TR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tr-T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tr-TR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32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tr-TR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tr-TR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d>
                                    <m:dPr>
                                      <m:ctrlPr>
                                        <a:rPr lang="tr-T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tr-TR" sz="32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tr-TR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𝑖𝑟𝑖</m:t>
                                      </m:r>
                                      <m:r>
                                        <a:rPr lang="tr-TR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ş 1 ∗</m:t>
                                      </m:r>
                                      <m:sSub>
                                        <m:sSubPr>
                                          <m:ctrlPr>
                                            <a:rPr lang="tr-T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tr-T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tr-TR" sz="3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tr-T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sz="32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𝐺𝑖𝑟𝑖</m:t>
                                      </m:r>
                                      <m:r>
                                        <a:rPr lang="tr-TR" sz="32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ş 2 ∗</m:t>
                                      </m:r>
                                      <m:sSub>
                                        <m:sSubPr>
                                          <m:ctrlPr>
                                            <a:rPr lang="tr-T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tr-T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tr-T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sz="32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𝐺𝑖𝑟</m:t>
                                      </m:r>
                                      <m:r>
                                        <a:rPr lang="tr-TR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tr-TR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ş 1 ∗</m:t>
                                      </m:r>
                                      <m:sSub>
                                        <m:sSubPr>
                                          <m:ctrlPr>
                                            <a:rPr lang="tr-T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tr-T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14</m:t>
                                          </m:r>
                                        </m:sub>
                                      </m:sSub>
                                      <m:r>
                                        <a:rPr lang="tr-TR" sz="32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tr-TR" sz="3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tr-T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sz="32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𝐺𝑖𝑟𝑖</m:t>
                                      </m:r>
                                      <m:r>
                                        <a:rPr lang="tr-TR" sz="32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ş 2 ∗</m:t>
                                      </m:r>
                                      <m:sSub>
                                        <m:sSubPr>
                                          <m:ctrlPr>
                                            <a:rPr lang="tr-T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tr-T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24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tr-TR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tr-T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tr-TR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tr-TR" sz="3200" dirty="0"/>
              </a:p>
            </p:txBody>
          </p:sp>
        </mc:Choice>
        <mc:Fallback xmlns="">
          <p:sp>
            <p:nvSpPr>
              <p:cNvPr id="67" name="Metin kutusu 66">
                <a:extLst>
                  <a:ext uri="{FF2B5EF4-FFF2-40B4-BE49-F238E27FC236}">
                    <a16:creationId xmlns:a16="http://schemas.microsoft.com/office/drawing/2014/main" id="{0B0D86B3-C069-E775-3354-A15295E9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9" y="4845291"/>
                <a:ext cx="11752769" cy="11626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76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7836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Sinir Hücresinin Çalışma Prensibi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23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[1,27]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Alt Başlık 2">
                <a:extLst>
                  <a:ext uri="{FF2B5EF4-FFF2-40B4-BE49-F238E27FC236}">
                    <a16:creationId xmlns:a16="http://schemas.microsoft.com/office/drawing/2014/main" id="{2CD1AF2E-8AED-6310-A499-0E6EA9856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" y="760256"/>
                <a:ext cx="10619232" cy="2297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Girişler değerleri;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tr-T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tr-T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eqArr>
                          </m:e>
                        </m:d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dirty="0"/>
                  <a:t>, ağırlıklar ise;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tr-T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0.2</m:t>
                                  </m:r>
                                </m:e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mr>
                            </m:m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.2</m:t>
                                  </m:r>
                                </m:e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−0.1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tr-TR" dirty="0"/>
                  <a:t> olan yapay </a:t>
                </a:r>
              </a:p>
              <a:p>
                <a:pPr algn="l"/>
                <a:r>
                  <a:rPr lang="tr-TR" dirty="0"/>
                  <a:t>sinir hücresinde sigmoid aktivasyon fonksiyonu kullanılmaktadır. Bu durumda çıkış değerini hesaplayınız.</a:t>
                </a:r>
              </a:p>
            </p:txBody>
          </p:sp>
        </mc:Choice>
        <mc:Fallback xmlns="">
          <p:sp>
            <p:nvSpPr>
              <p:cNvPr id="21" name="Alt Başlık 2">
                <a:extLst>
                  <a:ext uri="{FF2B5EF4-FFF2-40B4-BE49-F238E27FC236}">
                    <a16:creationId xmlns:a16="http://schemas.microsoft.com/office/drawing/2014/main" id="{2CD1AF2E-8AED-6310-A499-0E6EA9856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" y="760256"/>
                <a:ext cx="10619232" cy="2297410"/>
              </a:xfrm>
              <a:prstGeom prst="rect">
                <a:avLst/>
              </a:prstGeom>
              <a:blipFill>
                <a:blip r:embed="rId2"/>
                <a:stretch>
                  <a:fillRect l="-918" t="-1061" r="-23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Grup 92">
            <a:extLst>
              <a:ext uri="{FF2B5EF4-FFF2-40B4-BE49-F238E27FC236}">
                <a16:creationId xmlns:a16="http://schemas.microsoft.com/office/drawing/2014/main" id="{F17C2B03-4556-6AE7-A9AC-89B97F82ADD8}"/>
              </a:ext>
            </a:extLst>
          </p:cNvPr>
          <p:cNvGrpSpPr/>
          <p:nvPr/>
        </p:nvGrpSpPr>
        <p:grpSpPr>
          <a:xfrm>
            <a:off x="2002714" y="3163635"/>
            <a:ext cx="6607886" cy="3070237"/>
            <a:chOff x="1601440" y="2024711"/>
            <a:chExt cx="6607886" cy="3070237"/>
          </a:xfrm>
        </p:grpSpPr>
        <p:cxnSp>
          <p:nvCxnSpPr>
            <p:cNvPr id="26" name="Düz Ok Bağlayıcısı 25">
              <a:extLst>
                <a:ext uri="{FF2B5EF4-FFF2-40B4-BE49-F238E27FC236}">
                  <a16:creationId xmlns:a16="http://schemas.microsoft.com/office/drawing/2014/main" id="{65404A2B-1118-22BC-484F-289C36E93118}"/>
                </a:ext>
              </a:extLst>
            </p:cNvPr>
            <p:cNvCxnSpPr>
              <a:cxnSpLocks/>
              <a:stCxn id="30" idx="6"/>
              <a:endCxn id="39" idx="2"/>
            </p:cNvCxnSpPr>
            <p:nvPr/>
          </p:nvCxnSpPr>
          <p:spPr>
            <a:xfrm>
              <a:off x="4120897" y="2356199"/>
              <a:ext cx="1419510" cy="107280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7" name="Alt Başlık 2">
              <a:extLst>
                <a:ext uri="{FF2B5EF4-FFF2-40B4-BE49-F238E27FC236}">
                  <a16:creationId xmlns:a16="http://schemas.microsoft.com/office/drawing/2014/main" id="{267E47E1-0E8B-6A6E-84E7-1EDF475F3600}"/>
                </a:ext>
              </a:extLst>
            </p:cNvPr>
            <p:cNvSpPr txBox="1">
              <a:spLocks/>
            </p:cNvSpPr>
            <p:nvPr/>
          </p:nvSpPr>
          <p:spPr>
            <a:xfrm>
              <a:off x="1601440" y="2152652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>
                  <a:solidFill>
                    <a:srgbClr val="FF0000"/>
                  </a:solidFill>
                </a:rPr>
                <a:t>Giriş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Alt Başlık 2">
                  <a:extLst>
                    <a:ext uri="{FF2B5EF4-FFF2-40B4-BE49-F238E27FC236}">
                      <a16:creationId xmlns:a16="http://schemas.microsoft.com/office/drawing/2014/main" id="{B4E60134-2A01-B0E1-F1D7-19D5A20DF58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17081" y="2107745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29" name="Alt Başlık 2">
                  <a:extLst>
                    <a:ext uri="{FF2B5EF4-FFF2-40B4-BE49-F238E27FC236}">
                      <a16:creationId xmlns:a16="http://schemas.microsoft.com/office/drawing/2014/main" id="{B4E60134-2A01-B0E1-F1D7-19D5A20DF5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7081" y="2107745"/>
                  <a:ext cx="1015551" cy="380924"/>
                </a:xfrm>
                <a:prstGeom prst="rect">
                  <a:avLst/>
                </a:prstGeom>
                <a:blipFill>
                  <a:blip r:embed="rId3"/>
                  <a:stretch>
                    <a:fillRect b="-14516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5F74A7-8BB7-FEF5-5B2D-0520FBE631F3}"/>
                </a:ext>
              </a:extLst>
            </p:cNvPr>
            <p:cNvSpPr/>
            <p:nvPr/>
          </p:nvSpPr>
          <p:spPr>
            <a:xfrm>
              <a:off x="3485501" y="2024711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31" name="Düz Ok Bağlayıcısı 30">
              <a:extLst>
                <a:ext uri="{FF2B5EF4-FFF2-40B4-BE49-F238E27FC236}">
                  <a16:creationId xmlns:a16="http://schemas.microsoft.com/office/drawing/2014/main" id="{51A8274A-FDB4-D48E-F4C7-1C0158A21C13}"/>
                </a:ext>
              </a:extLst>
            </p:cNvPr>
            <p:cNvCxnSpPr>
              <a:cxnSpLocks/>
              <a:stCxn id="27" idx="3"/>
              <a:endCxn id="30" idx="2"/>
            </p:cNvCxnSpPr>
            <p:nvPr/>
          </p:nvCxnSpPr>
          <p:spPr>
            <a:xfrm>
              <a:off x="2616991" y="2343114"/>
              <a:ext cx="868510" cy="1308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C120D6E-EB6E-F681-DF12-31FD2E0290FD}"/>
                </a:ext>
              </a:extLst>
            </p:cNvPr>
            <p:cNvSpPr/>
            <p:nvPr/>
          </p:nvSpPr>
          <p:spPr>
            <a:xfrm>
              <a:off x="5540407" y="2871077"/>
              <a:ext cx="1111185" cy="11158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51" name="Düz Ok Bağlayıcısı 50">
              <a:extLst>
                <a:ext uri="{FF2B5EF4-FFF2-40B4-BE49-F238E27FC236}">
                  <a16:creationId xmlns:a16="http://schemas.microsoft.com/office/drawing/2014/main" id="{FA1FDB43-C40A-B505-2A1D-38AB4A4B741A}"/>
                </a:ext>
              </a:extLst>
            </p:cNvPr>
            <p:cNvCxnSpPr>
              <a:cxnSpLocks/>
              <a:stCxn id="39" idx="6"/>
              <a:endCxn id="52" idx="1"/>
            </p:cNvCxnSpPr>
            <p:nvPr/>
          </p:nvCxnSpPr>
          <p:spPr>
            <a:xfrm flipV="1">
              <a:off x="6651592" y="3428999"/>
              <a:ext cx="542183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2" name="Alt Başlık 2">
              <a:extLst>
                <a:ext uri="{FF2B5EF4-FFF2-40B4-BE49-F238E27FC236}">
                  <a16:creationId xmlns:a16="http://schemas.microsoft.com/office/drawing/2014/main" id="{D4CD1B2B-A7D3-D539-1806-336D5D4634A8}"/>
                </a:ext>
              </a:extLst>
            </p:cNvPr>
            <p:cNvSpPr txBox="1">
              <a:spLocks/>
            </p:cNvSpPr>
            <p:nvPr/>
          </p:nvSpPr>
          <p:spPr>
            <a:xfrm>
              <a:off x="7193775" y="3238537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/>
                <a:t>Çıkış 1</a:t>
              </a:r>
            </a:p>
          </p:txBody>
        </p:sp>
        <p:sp>
          <p:nvSpPr>
            <p:cNvPr id="67" name="Alt Başlık 2">
              <a:extLst>
                <a:ext uri="{FF2B5EF4-FFF2-40B4-BE49-F238E27FC236}">
                  <a16:creationId xmlns:a16="http://schemas.microsoft.com/office/drawing/2014/main" id="{C7966264-C3D1-1261-CF45-673F56449F1D}"/>
                </a:ext>
              </a:extLst>
            </p:cNvPr>
            <p:cNvSpPr txBox="1">
              <a:spLocks/>
            </p:cNvSpPr>
            <p:nvPr/>
          </p:nvSpPr>
          <p:spPr>
            <a:xfrm>
              <a:off x="1601440" y="2954813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>
                  <a:solidFill>
                    <a:srgbClr val="FF0000"/>
                  </a:solidFill>
                </a:rPr>
                <a:t>Giriş 2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4AF62C7-2990-C9A6-E05A-9044C5C89C1B}"/>
                </a:ext>
              </a:extLst>
            </p:cNvPr>
            <p:cNvSpPr/>
            <p:nvPr/>
          </p:nvSpPr>
          <p:spPr>
            <a:xfrm>
              <a:off x="3485501" y="2826872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70" name="Düz Ok Bağlayıcısı 69">
              <a:extLst>
                <a:ext uri="{FF2B5EF4-FFF2-40B4-BE49-F238E27FC236}">
                  <a16:creationId xmlns:a16="http://schemas.microsoft.com/office/drawing/2014/main" id="{9F094798-02C7-D652-EDDF-3179A5A3E1AE}"/>
                </a:ext>
              </a:extLst>
            </p:cNvPr>
            <p:cNvCxnSpPr>
              <a:cxnSpLocks/>
              <a:stCxn id="67" idx="3"/>
              <a:endCxn id="68" idx="2"/>
            </p:cNvCxnSpPr>
            <p:nvPr/>
          </p:nvCxnSpPr>
          <p:spPr>
            <a:xfrm>
              <a:off x="2616991" y="3145275"/>
              <a:ext cx="868510" cy="1308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1" name="Alt Başlık 2">
              <a:extLst>
                <a:ext uri="{FF2B5EF4-FFF2-40B4-BE49-F238E27FC236}">
                  <a16:creationId xmlns:a16="http://schemas.microsoft.com/office/drawing/2014/main" id="{BC8DB50D-7C63-013F-5FF4-60E4B1978341}"/>
                </a:ext>
              </a:extLst>
            </p:cNvPr>
            <p:cNvSpPr txBox="1">
              <a:spLocks/>
            </p:cNvSpPr>
            <p:nvPr/>
          </p:nvSpPr>
          <p:spPr>
            <a:xfrm>
              <a:off x="1601440" y="3782081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>
                  <a:solidFill>
                    <a:srgbClr val="FF0000"/>
                  </a:solidFill>
                </a:rPr>
                <a:t>Giriş 3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F25946C-8BCE-D0F8-39A8-3E6533D8BF5D}"/>
                </a:ext>
              </a:extLst>
            </p:cNvPr>
            <p:cNvSpPr/>
            <p:nvPr/>
          </p:nvSpPr>
          <p:spPr>
            <a:xfrm>
              <a:off x="3485501" y="3654140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73" name="Düz Ok Bağlayıcısı 72">
              <a:extLst>
                <a:ext uri="{FF2B5EF4-FFF2-40B4-BE49-F238E27FC236}">
                  <a16:creationId xmlns:a16="http://schemas.microsoft.com/office/drawing/2014/main" id="{DB352892-0C61-BBD2-7AF8-4AAA46DEEB84}"/>
                </a:ext>
              </a:extLst>
            </p:cNvPr>
            <p:cNvCxnSpPr>
              <a:cxnSpLocks/>
              <a:stCxn id="71" idx="3"/>
              <a:endCxn id="72" idx="2"/>
            </p:cNvCxnSpPr>
            <p:nvPr/>
          </p:nvCxnSpPr>
          <p:spPr>
            <a:xfrm>
              <a:off x="2616991" y="3972543"/>
              <a:ext cx="868510" cy="1308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4" name="Alt Başlık 2">
              <a:extLst>
                <a:ext uri="{FF2B5EF4-FFF2-40B4-BE49-F238E27FC236}">
                  <a16:creationId xmlns:a16="http://schemas.microsoft.com/office/drawing/2014/main" id="{A9597570-5419-386A-2C77-823DDC1581CC}"/>
                </a:ext>
              </a:extLst>
            </p:cNvPr>
            <p:cNvSpPr txBox="1">
              <a:spLocks/>
            </p:cNvSpPr>
            <p:nvPr/>
          </p:nvSpPr>
          <p:spPr>
            <a:xfrm>
              <a:off x="1601440" y="4559913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>
                  <a:solidFill>
                    <a:srgbClr val="FF0000"/>
                  </a:solidFill>
                </a:rPr>
                <a:t>Giriş 4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05E16F8-0779-FD02-E9FA-1462C201287E}"/>
                </a:ext>
              </a:extLst>
            </p:cNvPr>
            <p:cNvSpPr/>
            <p:nvPr/>
          </p:nvSpPr>
          <p:spPr>
            <a:xfrm>
              <a:off x="3485501" y="4431972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76" name="Düz Ok Bağlayıcısı 75">
              <a:extLst>
                <a:ext uri="{FF2B5EF4-FFF2-40B4-BE49-F238E27FC236}">
                  <a16:creationId xmlns:a16="http://schemas.microsoft.com/office/drawing/2014/main" id="{607D2EF3-592F-6ABD-A178-F79167BE8DC3}"/>
                </a:ext>
              </a:extLst>
            </p:cNvPr>
            <p:cNvCxnSpPr>
              <a:cxnSpLocks/>
              <a:stCxn id="74" idx="3"/>
              <a:endCxn id="75" idx="2"/>
            </p:cNvCxnSpPr>
            <p:nvPr/>
          </p:nvCxnSpPr>
          <p:spPr>
            <a:xfrm>
              <a:off x="2616991" y="4750375"/>
              <a:ext cx="868510" cy="1308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Düz Ok Bağlayıcısı 78">
              <a:extLst>
                <a:ext uri="{FF2B5EF4-FFF2-40B4-BE49-F238E27FC236}">
                  <a16:creationId xmlns:a16="http://schemas.microsoft.com/office/drawing/2014/main" id="{AD8CC4F7-22AC-A0EE-4F12-8AB7D8744FEF}"/>
                </a:ext>
              </a:extLst>
            </p:cNvPr>
            <p:cNvCxnSpPr>
              <a:cxnSpLocks/>
              <a:stCxn id="68" idx="6"/>
              <a:endCxn id="39" idx="2"/>
            </p:cNvCxnSpPr>
            <p:nvPr/>
          </p:nvCxnSpPr>
          <p:spPr>
            <a:xfrm>
              <a:off x="4120897" y="3158360"/>
              <a:ext cx="1419510" cy="27064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Alt Başlık 2">
                  <a:extLst>
                    <a:ext uri="{FF2B5EF4-FFF2-40B4-BE49-F238E27FC236}">
                      <a16:creationId xmlns:a16="http://schemas.microsoft.com/office/drawing/2014/main" id="{0755BD64-4074-85EF-ABA9-113BB1A34EF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2673" y="2784508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25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82" name="Alt Başlık 2">
                  <a:extLst>
                    <a:ext uri="{FF2B5EF4-FFF2-40B4-BE49-F238E27FC236}">
                      <a16:creationId xmlns:a16="http://schemas.microsoft.com/office/drawing/2014/main" id="{0755BD64-4074-85EF-ABA9-113BB1A34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2673" y="2784508"/>
                  <a:ext cx="1015551" cy="380924"/>
                </a:xfrm>
                <a:prstGeom prst="rect">
                  <a:avLst/>
                </a:prstGeom>
                <a:blipFill>
                  <a:blip r:embed="rId4"/>
                  <a:stretch>
                    <a:fillRect b="-14516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Düz Ok Bağlayıcısı 82">
              <a:extLst>
                <a:ext uri="{FF2B5EF4-FFF2-40B4-BE49-F238E27FC236}">
                  <a16:creationId xmlns:a16="http://schemas.microsoft.com/office/drawing/2014/main" id="{8DDD9D01-8FE2-BB84-1F30-02B7B0BD83CD}"/>
                </a:ext>
              </a:extLst>
            </p:cNvPr>
            <p:cNvCxnSpPr>
              <a:cxnSpLocks/>
              <a:stCxn id="72" idx="6"/>
              <a:endCxn id="39" idx="2"/>
            </p:cNvCxnSpPr>
            <p:nvPr/>
          </p:nvCxnSpPr>
          <p:spPr>
            <a:xfrm flipV="1">
              <a:off x="4120897" y="3429000"/>
              <a:ext cx="1419510" cy="55662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Alt Başlık 2">
                  <a:extLst>
                    <a:ext uri="{FF2B5EF4-FFF2-40B4-BE49-F238E27FC236}">
                      <a16:creationId xmlns:a16="http://schemas.microsoft.com/office/drawing/2014/main" id="{9D1FDADB-63E6-6B0A-CA03-B82B1BA106D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21446" y="3339028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35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86" name="Alt Başlık 2">
                  <a:extLst>
                    <a:ext uri="{FF2B5EF4-FFF2-40B4-BE49-F238E27FC236}">
                      <a16:creationId xmlns:a16="http://schemas.microsoft.com/office/drawing/2014/main" id="{9D1FDADB-63E6-6B0A-CA03-B82B1BA106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1446" y="3339028"/>
                  <a:ext cx="1015551" cy="380924"/>
                </a:xfrm>
                <a:prstGeom prst="rect">
                  <a:avLst/>
                </a:prstGeom>
                <a:blipFill>
                  <a:blip r:embed="rId5"/>
                  <a:stretch>
                    <a:fillRect b="-14516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Düz Ok Bağlayıcısı 86">
              <a:extLst>
                <a:ext uri="{FF2B5EF4-FFF2-40B4-BE49-F238E27FC236}">
                  <a16:creationId xmlns:a16="http://schemas.microsoft.com/office/drawing/2014/main" id="{1DF5950C-3FF8-53D1-66C7-73345760F818}"/>
                </a:ext>
              </a:extLst>
            </p:cNvPr>
            <p:cNvCxnSpPr>
              <a:cxnSpLocks/>
              <a:stCxn id="75" idx="6"/>
              <a:endCxn id="39" idx="2"/>
            </p:cNvCxnSpPr>
            <p:nvPr/>
          </p:nvCxnSpPr>
          <p:spPr>
            <a:xfrm flipV="1">
              <a:off x="4120897" y="3429000"/>
              <a:ext cx="1419510" cy="133446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Alt Başlık 2">
                  <a:extLst>
                    <a:ext uri="{FF2B5EF4-FFF2-40B4-BE49-F238E27FC236}">
                      <a16:creationId xmlns:a16="http://schemas.microsoft.com/office/drawing/2014/main" id="{E447B9F0-8023-DB42-393A-86BB02732B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9460" y="3953266"/>
                  <a:ext cx="1015551" cy="3809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45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90" name="Alt Başlık 2">
                  <a:extLst>
                    <a:ext uri="{FF2B5EF4-FFF2-40B4-BE49-F238E27FC236}">
                      <a16:creationId xmlns:a16="http://schemas.microsoft.com/office/drawing/2014/main" id="{E447B9F0-8023-DB42-393A-86BB02732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9460" y="3953266"/>
                  <a:ext cx="1015551" cy="380924"/>
                </a:xfrm>
                <a:prstGeom prst="rect">
                  <a:avLst/>
                </a:prstGeom>
                <a:blipFill>
                  <a:blip r:embed="rId6"/>
                  <a:stretch>
                    <a:fillRect b="-12698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5C2A7353-F75E-3500-A452-FCB387345736}"/>
              </a:ext>
            </a:extLst>
          </p:cNvPr>
          <p:cNvSpPr/>
          <p:nvPr/>
        </p:nvSpPr>
        <p:spPr>
          <a:xfrm>
            <a:off x="6019559" y="5940410"/>
            <a:ext cx="635396" cy="6629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FF0000"/>
                </a:solidFill>
              </a:rPr>
              <a:t>b</a:t>
            </a:r>
          </a:p>
        </p:txBody>
      </p:sp>
      <p:cxnSp>
        <p:nvCxnSpPr>
          <p:cNvPr id="4" name="Düz Ok Bağlayıcısı 3">
            <a:extLst>
              <a:ext uri="{FF2B5EF4-FFF2-40B4-BE49-F238E27FC236}">
                <a16:creationId xmlns:a16="http://schemas.microsoft.com/office/drawing/2014/main" id="{802026C8-5C85-C877-D658-A0894329776A}"/>
              </a:ext>
            </a:extLst>
          </p:cNvPr>
          <p:cNvCxnSpPr>
            <a:cxnSpLocks/>
            <a:stCxn id="3" idx="0"/>
            <a:endCxn id="39" idx="4"/>
          </p:cNvCxnSpPr>
          <p:nvPr/>
        </p:nvCxnSpPr>
        <p:spPr>
          <a:xfrm flipV="1">
            <a:off x="6337257" y="5125846"/>
            <a:ext cx="160017" cy="81456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Alt Başlık 2">
                <a:extLst>
                  <a:ext uri="{FF2B5EF4-FFF2-40B4-BE49-F238E27FC236}">
                    <a16:creationId xmlns:a16="http://schemas.microsoft.com/office/drawing/2014/main" id="{424723A7-17AB-981D-5540-F3DF4B04AE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21706" y="5618520"/>
                <a:ext cx="1015551" cy="380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7" name="Alt Başlık 2">
                <a:extLst>
                  <a:ext uri="{FF2B5EF4-FFF2-40B4-BE49-F238E27FC236}">
                    <a16:creationId xmlns:a16="http://schemas.microsoft.com/office/drawing/2014/main" id="{424723A7-17AB-981D-5540-F3DF4B04A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706" y="5618520"/>
                <a:ext cx="1015551" cy="380924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93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7836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Sinir Hücresinin Çalışma Prensibi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24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[1,27]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Alt Başlık 2">
                <a:extLst>
                  <a:ext uri="{FF2B5EF4-FFF2-40B4-BE49-F238E27FC236}">
                    <a16:creationId xmlns:a16="http://schemas.microsoft.com/office/drawing/2014/main" id="{2CD1AF2E-8AED-6310-A499-0E6EA9856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" y="760256"/>
                <a:ext cx="10619232" cy="2297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Girişler değerleri;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tr-T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</m:eqArr>
                          </m:e>
                        </m:d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dirty="0"/>
                  <a:t>, ağırlıklar ise;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tr-T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0.2</m:t>
                                  </m:r>
                                </m:e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mr>
                            </m:m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   0.4</m:t>
                            </m:r>
                          </m:e>
                        </m:d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tr-TR" dirty="0"/>
                  <a:t> olan yapay </a:t>
                </a:r>
              </a:p>
              <a:p>
                <a:pPr algn="l"/>
                <a:r>
                  <a:rPr lang="tr-TR" dirty="0"/>
                  <a:t>sinir hücresinde basamak aktivasyon fonksiyonu kullanılmaktadır. Bu durumda çıkış değerini hesaplayınız.</a:t>
                </a:r>
              </a:p>
            </p:txBody>
          </p:sp>
        </mc:Choice>
        <mc:Fallback xmlns="">
          <p:sp>
            <p:nvSpPr>
              <p:cNvPr id="21" name="Alt Başlık 2">
                <a:extLst>
                  <a:ext uri="{FF2B5EF4-FFF2-40B4-BE49-F238E27FC236}">
                    <a16:creationId xmlns:a16="http://schemas.microsoft.com/office/drawing/2014/main" id="{2CD1AF2E-8AED-6310-A499-0E6EA9856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" y="760256"/>
                <a:ext cx="10619232" cy="2297410"/>
              </a:xfrm>
              <a:prstGeom prst="rect">
                <a:avLst/>
              </a:prstGeom>
              <a:blipFill>
                <a:blip r:embed="rId2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Düz Ok Bağlayıcısı 25">
            <a:extLst>
              <a:ext uri="{FF2B5EF4-FFF2-40B4-BE49-F238E27FC236}">
                <a16:creationId xmlns:a16="http://schemas.microsoft.com/office/drawing/2014/main" id="{65404A2B-1118-22BC-484F-289C36E93118}"/>
              </a:ext>
            </a:extLst>
          </p:cNvPr>
          <p:cNvCxnSpPr>
            <a:cxnSpLocks/>
            <a:stCxn id="30" idx="6"/>
            <a:endCxn id="39" idx="2"/>
          </p:cNvCxnSpPr>
          <p:nvPr/>
        </p:nvCxnSpPr>
        <p:spPr>
          <a:xfrm>
            <a:off x="4522171" y="3495123"/>
            <a:ext cx="1419510" cy="107280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Alt Başlık 2">
            <a:extLst>
              <a:ext uri="{FF2B5EF4-FFF2-40B4-BE49-F238E27FC236}">
                <a16:creationId xmlns:a16="http://schemas.microsoft.com/office/drawing/2014/main" id="{267E47E1-0E8B-6A6E-84E7-1EDF475F3600}"/>
              </a:ext>
            </a:extLst>
          </p:cNvPr>
          <p:cNvSpPr txBox="1">
            <a:spLocks/>
          </p:cNvSpPr>
          <p:nvPr/>
        </p:nvSpPr>
        <p:spPr>
          <a:xfrm>
            <a:off x="2002714" y="3291576"/>
            <a:ext cx="1015551" cy="380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FF0000"/>
                </a:solidFill>
              </a:rPr>
              <a:t>Giriş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Alt Başlık 2">
                <a:extLst>
                  <a:ext uri="{FF2B5EF4-FFF2-40B4-BE49-F238E27FC236}">
                    <a16:creationId xmlns:a16="http://schemas.microsoft.com/office/drawing/2014/main" id="{B4E60134-2A01-B0E1-F1D7-19D5A20DF5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8355" y="3246669"/>
                <a:ext cx="1015551" cy="380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9" name="Alt Başlık 2">
                <a:extLst>
                  <a:ext uri="{FF2B5EF4-FFF2-40B4-BE49-F238E27FC236}">
                    <a16:creationId xmlns:a16="http://schemas.microsoft.com/office/drawing/2014/main" id="{B4E60134-2A01-B0E1-F1D7-19D5A20DF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355" y="3246669"/>
                <a:ext cx="1015551" cy="380924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915F74A7-8BB7-FEF5-5B2D-0520FBE631F3}"/>
              </a:ext>
            </a:extLst>
          </p:cNvPr>
          <p:cNvSpPr/>
          <p:nvPr/>
        </p:nvSpPr>
        <p:spPr>
          <a:xfrm>
            <a:off x="3886775" y="3163635"/>
            <a:ext cx="635396" cy="6629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31" name="Düz Ok Bağlayıcısı 30">
            <a:extLst>
              <a:ext uri="{FF2B5EF4-FFF2-40B4-BE49-F238E27FC236}">
                <a16:creationId xmlns:a16="http://schemas.microsoft.com/office/drawing/2014/main" id="{51A8274A-FDB4-D48E-F4C7-1C0158A21C13}"/>
              </a:ext>
            </a:extLst>
          </p:cNvPr>
          <p:cNvCxnSpPr>
            <a:cxnSpLocks/>
            <a:stCxn id="27" idx="3"/>
            <a:endCxn id="30" idx="2"/>
          </p:cNvCxnSpPr>
          <p:nvPr/>
        </p:nvCxnSpPr>
        <p:spPr>
          <a:xfrm>
            <a:off x="3018265" y="3482038"/>
            <a:ext cx="868510" cy="130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6C120D6E-EB6E-F681-DF12-31FD2E0290FD}"/>
              </a:ext>
            </a:extLst>
          </p:cNvPr>
          <p:cNvSpPr/>
          <p:nvPr/>
        </p:nvSpPr>
        <p:spPr>
          <a:xfrm>
            <a:off x="5941681" y="4010001"/>
            <a:ext cx="1111185" cy="11158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FF0000"/>
                </a:solidFill>
              </a:rPr>
              <a:t>4</a:t>
            </a:r>
          </a:p>
        </p:txBody>
      </p:sp>
      <p:cxnSp>
        <p:nvCxnSpPr>
          <p:cNvPr id="51" name="Düz Ok Bağlayıcısı 50">
            <a:extLst>
              <a:ext uri="{FF2B5EF4-FFF2-40B4-BE49-F238E27FC236}">
                <a16:creationId xmlns:a16="http://schemas.microsoft.com/office/drawing/2014/main" id="{FA1FDB43-C40A-B505-2A1D-38AB4A4B741A}"/>
              </a:ext>
            </a:extLst>
          </p:cNvPr>
          <p:cNvCxnSpPr>
            <a:cxnSpLocks/>
            <a:stCxn id="39" idx="6"/>
            <a:endCxn id="52" idx="1"/>
          </p:cNvCxnSpPr>
          <p:nvPr/>
        </p:nvCxnSpPr>
        <p:spPr>
          <a:xfrm flipV="1">
            <a:off x="7052866" y="4567923"/>
            <a:ext cx="54218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Alt Başlık 2">
            <a:extLst>
              <a:ext uri="{FF2B5EF4-FFF2-40B4-BE49-F238E27FC236}">
                <a16:creationId xmlns:a16="http://schemas.microsoft.com/office/drawing/2014/main" id="{D4CD1B2B-A7D3-D539-1806-336D5D4634A8}"/>
              </a:ext>
            </a:extLst>
          </p:cNvPr>
          <p:cNvSpPr txBox="1">
            <a:spLocks/>
          </p:cNvSpPr>
          <p:nvPr/>
        </p:nvSpPr>
        <p:spPr>
          <a:xfrm>
            <a:off x="7595049" y="4377461"/>
            <a:ext cx="1015551" cy="380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/>
              <a:t>Çıkış 1</a:t>
            </a:r>
          </a:p>
        </p:txBody>
      </p:sp>
      <p:sp>
        <p:nvSpPr>
          <p:cNvPr id="67" name="Alt Başlık 2">
            <a:extLst>
              <a:ext uri="{FF2B5EF4-FFF2-40B4-BE49-F238E27FC236}">
                <a16:creationId xmlns:a16="http://schemas.microsoft.com/office/drawing/2014/main" id="{C7966264-C3D1-1261-CF45-673F56449F1D}"/>
              </a:ext>
            </a:extLst>
          </p:cNvPr>
          <p:cNvSpPr txBox="1">
            <a:spLocks/>
          </p:cNvSpPr>
          <p:nvPr/>
        </p:nvSpPr>
        <p:spPr>
          <a:xfrm>
            <a:off x="2002714" y="4093737"/>
            <a:ext cx="1015551" cy="380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FF0000"/>
                </a:solidFill>
              </a:rPr>
              <a:t>Giriş 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4AF62C7-2990-C9A6-E05A-9044C5C89C1B}"/>
              </a:ext>
            </a:extLst>
          </p:cNvPr>
          <p:cNvSpPr/>
          <p:nvPr/>
        </p:nvSpPr>
        <p:spPr>
          <a:xfrm>
            <a:off x="3886775" y="3965796"/>
            <a:ext cx="635396" cy="6629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70" name="Düz Ok Bağlayıcısı 69">
            <a:extLst>
              <a:ext uri="{FF2B5EF4-FFF2-40B4-BE49-F238E27FC236}">
                <a16:creationId xmlns:a16="http://schemas.microsoft.com/office/drawing/2014/main" id="{9F094798-02C7-D652-EDDF-3179A5A3E1AE}"/>
              </a:ext>
            </a:extLst>
          </p:cNvPr>
          <p:cNvCxnSpPr>
            <a:cxnSpLocks/>
            <a:stCxn id="67" idx="3"/>
            <a:endCxn id="68" idx="2"/>
          </p:cNvCxnSpPr>
          <p:nvPr/>
        </p:nvCxnSpPr>
        <p:spPr>
          <a:xfrm>
            <a:off x="3018265" y="4284199"/>
            <a:ext cx="868510" cy="130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1" name="Alt Başlık 2">
            <a:extLst>
              <a:ext uri="{FF2B5EF4-FFF2-40B4-BE49-F238E27FC236}">
                <a16:creationId xmlns:a16="http://schemas.microsoft.com/office/drawing/2014/main" id="{BC8DB50D-7C63-013F-5FF4-60E4B1978341}"/>
              </a:ext>
            </a:extLst>
          </p:cNvPr>
          <p:cNvSpPr txBox="1">
            <a:spLocks/>
          </p:cNvSpPr>
          <p:nvPr/>
        </p:nvSpPr>
        <p:spPr>
          <a:xfrm>
            <a:off x="2002714" y="4921005"/>
            <a:ext cx="1015551" cy="380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FF0000"/>
                </a:solidFill>
              </a:rPr>
              <a:t>Giriş 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25946C-8BCE-D0F8-39A8-3E6533D8BF5D}"/>
              </a:ext>
            </a:extLst>
          </p:cNvPr>
          <p:cNvSpPr/>
          <p:nvPr/>
        </p:nvSpPr>
        <p:spPr>
          <a:xfrm>
            <a:off x="3886775" y="4793064"/>
            <a:ext cx="635396" cy="6629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73" name="Düz Ok Bağlayıcısı 72">
            <a:extLst>
              <a:ext uri="{FF2B5EF4-FFF2-40B4-BE49-F238E27FC236}">
                <a16:creationId xmlns:a16="http://schemas.microsoft.com/office/drawing/2014/main" id="{DB352892-0C61-BBD2-7AF8-4AAA46DEEB84}"/>
              </a:ext>
            </a:extLst>
          </p:cNvPr>
          <p:cNvCxnSpPr>
            <a:cxnSpLocks/>
            <a:stCxn id="71" idx="3"/>
            <a:endCxn id="72" idx="2"/>
          </p:cNvCxnSpPr>
          <p:nvPr/>
        </p:nvCxnSpPr>
        <p:spPr>
          <a:xfrm>
            <a:off x="3018265" y="5111467"/>
            <a:ext cx="868510" cy="130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Düz Ok Bağlayıcısı 78">
            <a:extLst>
              <a:ext uri="{FF2B5EF4-FFF2-40B4-BE49-F238E27FC236}">
                <a16:creationId xmlns:a16="http://schemas.microsoft.com/office/drawing/2014/main" id="{AD8CC4F7-22AC-A0EE-4F12-8AB7D8744FEF}"/>
              </a:ext>
            </a:extLst>
          </p:cNvPr>
          <p:cNvCxnSpPr>
            <a:cxnSpLocks/>
            <a:stCxn id="68" idx="6"/>
            <a:endCxn id="39" idx="2"/>
          </p:cNvCxnSpPr>
          <p:nvPr/>
        </p:nvCxnSpPr>
        <p:spPr>
          <a:xfrm>
            <a:off x="4522171" y="4297284"/>
            <a:ext cx="1419510" cy="27064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Alt Başlık 2">
                <a:extLst>
                  <a:ext uri="{FF2B5EF4-FFF2-40B4-BE49-F238E27FC236}">
                    <a16:creationId xmlns:a16="http://schemas.microsoft.com/office/drawing/2014/main" id="{0755BD64-4074-85EF-ABA9-113BB1A34E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3947" y="3923432"/>
                <a:ext cx="1015551" cy="380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82" name="Alt Başlık 2">
                <a:extLst>
                  <a:ext uri="{FF2B5EF4-FFF2-40B4-BE49-F238E27FC236}">
                    <a16:creationId xmlns:a16="http://schemas.microsoft.com/office/drawing/2014/main" id="{0755BD64-4074-85EF-ABA9-113BB1A34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947" y="3923432"/>
                <a:ext cx="1015551" cy="380924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Düz Ok Bağlayıcısı 82">
            <a:extLst>
              <a:ext uri="{FF2B5EF4-FFF2-40B4-BE49-F238E27FC236}">
                <a16:creationId xmlns:a16="http://schemas.microsoft.com/office/drawing/2014/main" id="{8DDD9D01-8FE2-BB84-1F30-02B7B0BD83CD}"/>
              </a:ext>
            </a:extLst>
          </p:cNvPr>
          <p:cNvCxnSpPr>
            <a:cxnSpLocks/>
            <a:stCxn id="72" idx="6"/>
            <a:endCxn id="39" idx="2"/>
          </p:cNvCxnSpPr>
          <p:nvPr/>
        </p:nvCxnSpPr>
        <p:spPr>
          <a:xfrm flipV="1">
            <a:off x="4522171" y="4567924"/>
            <a:ext cx="1419510" cy="5566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Alt Başlık 2">
                <a:extLst>
                  <a:ext uri="{FF2B5EF4-FFF2-40B4-BE49-F238E27FC236}">
                    <a16:creationId xmlns:a16="http://schemas.microsoft.com/office/drawing/2014/main" id="{9D1FDADB-63E6-6B0A-CA03-B82B1BA106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2720" y="4477952"/>
                <a:ext cx="1015551" cy="380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86" name="Alt Başlık 2">
                <a:extLst>
                  <a:ext uri="{FF2B5EF4-FFF2-40B4-BE49-F238E27FC236}">
                    <a16:creationId xmlns:a16="http://schemas.microsoft.com/office/drawing/2014/main" id="{9D1FDADB-63E6-6B0A-CA03-B82B1BA10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720" y="4477952"/>
                <a:ext cx="1015551" cy="380924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Metin kutusu 94">
                <a:extLst>
                  <a:ext uri="{FF2B5EF4-FFF2-40B4-BE49-F238E27FC236}">
                    <a16:creationId xmlns:a16="http://schemas.microsoft.com/office/drawing/2014/main" id="{AFDF1209-91C9-9031-1618-B4EF70C42095}"/>
                  </a:ext>
                </a:extLst>
              </p:cNvPr>
              <p:cNvSpPr txBox="1"/>
              <p:nvPr/>
            </p:nvSpPr>
            <p:spPr>
              <a:xfrm>
                <a:off x="5168979" y="2917399"/>
                <a:ext cx="6242304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𝑁𝐸𝑇</m:t>
                          </m: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ğ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𝑒𝑟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𝑁𝐸𝑇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&gt;0 (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ş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ğ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𝑒𝑟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&amp;0,   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ğ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𝑒𝑟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𝑁𝐸𝑇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≤0 (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ş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ğ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𝑒𝑟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95" name="Metin kutusu 94">
                <a:extLst>
                  <a:ext uri="{FF2B5EF4-FFF2-40B4-BE49-F238E27FC236}">
                    <a16:creationId xmlns:a16="http://schemas.microsoft.com/office/drawing/2014/main" id="{AFDF1209-91C9-9031-1618-B4EF70C42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979" y="2917399"/>
                <a:ext cx="6242304" cy="710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Oval 95">
            <a:extLst>
              <a:ext uri="{FF2B5EF4-FFF2-40B4-BE49-F238E27FC236}">
                <a16:creationId xmlns:a16="http://schemas.microsoft.com/office/drawing/2014/main" id="{0B9F7860-9C3B-3C39-51C5-4319EF56CF80}"/>
              </a:ext>
            </a:extLst>
          </p:cNvPr>
          <p:cNvSpPr/>
          <p:nvPr/>
        </p:nvSpPr>
        <p:spPr>
          <a:xfrm>
            <a:off x="5460604" y="5614458"/>
            <a:ext cx="635396" cy="6629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FF0000"/>
                </a:solidFill>
              </a:rPr>
              <a:t>b</a:t>
            </a:r>
          </a:p>
        </p:txBody>
      </p:sp>
      <p:cxnSp>
        <p:nvCxnSpPr>
          <p:cNvPr id="97" name="Düz Ok Bağlayıcısı 96">
            <a:extLst>
              <a:ext uri="{FF2B5EF4-FFF2-40B4-BE49-F238E27FC236}">
                <a16:creationId xmlns:a16="http://schemas.microsoft.com/office/drawing/2014/main" id="{2C73F89C-049A-5968-9AB4-4E785B46B483}"/>
              </a:ext>
            </a:extLst>
          </p:cNvPr>
          <p:cNvCxnSpPr>
            <a:cxnSpLocks/>
            <a:stCxn id="96" idx="0"/>
            <a:endCxn id="39" idx="3"/>
          </p:cNvCxnSpPr>
          <p:nvPr/>
        </p:nvCxnSpPr>
        <p:spPr>
          <a:xfrm flipV="1">
            <a:off x="5778302" y="4962434"/>
            <a:ext cx="326108" cy="65202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Alt Başlık 2">
                <a:extLst>
                  <a:ext uri="{FF2B5EF4-FFF2-40B4-BE49-F238E27FC236}">
                    <a16:creationId xmlns:a16="http://schemas.microsoft.com/office/drawing/2014/main" id="{DFD0C207-925F-8D04-2EFE-E7CE5A7893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62751" y="5292568"/>
                <a:ext cx="1015551" cy="380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00" name="Alt Başlık 2">
                <a:extLst>
                  <a:ext uri="{FF2B5EF4-FFF2-40B4-BE49-F238E27FC236}">
                    <a16:creationId xmlns:a16="http://schemas.microsoft.com/office/drawing/2014/main" id="{DFD0C207-925F-8D04-2EFE-E7CE5A789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751" y="5292568"/>
                <a:ext cx="1015551" cy="380924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47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YSA Örneği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25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16A21DC-D790-9933-1420-C48EB6328BAB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[30]</a:t>
            </a:r>
          </a:p>
        </p:txBody>
      </p:sp>
      <p:grpSp>
        <p:nvGrpSpPr>
          <p:cNvPr id="3" name="Grup 2">
            <a:extLst>
              <a:ext uri="{FF2B5EF4-FFF2-40B4-BE49-F238E27FC236}">
                <a16:creationId xmlns:a16="http://schemas.microsoft.com/office/drawing/2014/main" id="{462B88C1-3C8D-E4AE-BAA2-69A82C864564}"/>
              </a:ext>
            </a:extLst>
          </p:cNvPr>
          <p:cNvGrpSpPr/>
          <p:nvPr/>
        </p:nvGrpSpPr>
        <p:grpSpPr>
          <a:xfrm>
            <a:off x="3691128" y="136525"/>
            <a:ext cx="8500872" cy="3003296"/>
            <a:chOff x="838200" y="1215136"/>
            <a:chExt cx="8534400" cy="284293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44E3041-660F-D53E-C5DF-A45A6C54B878}"/>
                </a:ext>
              </a:extLst>
            </p:cNvPr>
            <p:cNvSpPr/>
            <p:nvPr/>
          </p:nvSpPr>
          <p:spPr>
            <a:xfrm>
              <a:off x="2767584" y="3001807"/>
              <a:ext cx="1115568" cy="105626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11" name="Düz Ok Bağlayıcısı 10">
              <a:extLst>
                <a:ext uri="{FF2B5EF4-FFF2-40B4-BE49-F238E27FC236}">
                  <a16:creationId xmlns:a16="http://schemas.microsoft.com/office/drawing/2014/main" id="{F93E92BF-E0D7-AD70-B67C-605209262226}"/>
                </a:ext>
              </a:extLst>
            </p:cNvPr>
            <p:cNvCxnSpPr>
              <a:cxnSpLocks/>
              <a:stCxn id="26" idx="3"/>
              <a:endCxn id="4" idx="2"/>
            </p:cNvCxnSpPr>
            <p:nvPr/>
          </p:nvCxnSpPr>
          <p:spPr>
            <a:xfrm>
              <a:off x="1857756" y="3529940"/>
              <a:ext cx="9098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Düz Ok Bağlayıcısı 13">
              <a:extLst>
                <a:ext uri="{FF2B5EF4-FFF2-40B4-BE49-F238E27FC236}">
                  <a16:creationId xmlns:a16="http://schemas.microsoft.com/office/drawing/2014/main" id="{290E1BF0-C706-9FAF-886A-8AE02B169617}"/>
                </a:ext>
              </a:extLst>
            </p:cNvPr>
            <p:cNvCxnSpPr>
              <a:cxnSpLocks/>
              <a:stCxn id="37" idx="6"/>
              <a:endCxn id="42" idx="2"/>
            </p:cNvCxnSpPr>
            <p:nvPr/>
          </p:nvCxnSpPr>
          <p:spPr>
            <a:xfrm>
              <a:off x="3864864" y="1743269"/>
              <a:ext cx="2244090" cy="145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Alt Başlık 2">
              <a:extLst>
                <a:ext uri="{FF2B5EF4-FFF2-40B4-BE49-F238E27FC236}">
                  <a16:creationId xmlns:a16="http://schemas.microsoft.com/office/drawing/2014/main" id="{692D0AB8-39FA-FAC1-3AD1-67024A9A607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1562976"/>
              <a:ext cx="1019556" cy="36058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>
                  <a:solidFill>
                    <a:srgbClr val="FF0000"/>
                  </a:solidFill>
                </a:rPr>
                <a:t>Giriş 1</a:t>
              </a:r>
            </a:p>
          </p:txBody>
        </p:sp>
        <p:sp>
          <p:nvSpPr>
            <p:cNvPr id="26" name="Alt Başlık 2">
              <a:extLst>
                <a:ext uri="{FF2B5EF4-FFF2-40B4-BE49-F238E27FC236}">
                  <a16:creationId xmlns:a16="http://schemas.microsoft.com/office/drawing/2014/main" id="{7F1929DA-683A-8A9B-C4DE-CBB0F1236E4C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349647"/>
              <a:ext cx="1019556" cy="36058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>
                  <a:solidFill>
                    <a:srgbClr val="00B050"/>
                  </a:solidFill>
                </a:rPr>
                <a:t>Giriş 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Alt Başlık 2">
                  <a:extLst>
                    <a:ext uri="{FF2B5EF4-FFF2-40B4-BE49-F238E27FC236}">
                      <a16:creationId xmlns:a16="http://schemas.microsoft.com/office/drawing/2014/main" id="{622AB3DA-48E8-89DC-707D-E3CC826DCEE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3903" y="1348918"/>
                  <a:ext cx="1019556" cy="36058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27" name="Alt Başlık 2">
                  <a:extLst>
                    <a:ext uri="{FF2B5EF4-FFF2-40B4-BE49-F238E27FC236}">
                      <a16:creationId xmlns:a16="http://schemas.microsoft.com/office/drawing/2014/main" id="{622AB3DA-48E8-89DC-707D-E3CC826DCE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903" y="1348918"/>
                  <a:ext cx="1019556" cy="360585"/>
                </a:xfrm>
                <a:prstGeom prst="rect">
                  <a:avLst/>
                </a:prstGeom>
                <a:blipFill>
                  <a:blip r:embed="rId2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45C119F-9C90-FA0F-BA2C-48F5D9EA5C0C}"/>
                </a:ext>
              </a:extLst>
            </p:cNvPr>
            <p:cNvSpPr/>
            <p:nvPr/>
          </p:nvSpPr>
          <p:spPr>
            <a:xfrm>
              <a:off x="2749296" y="1215136"/>
              <a:ext cx="1115568" cy="105626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38" name="Düz Ok Bağlayıcısı 37">
              <a:extLst>
                <a:ext uri="{FF2B5EF4-FFF2-40B4-BE49-F238E27FC236}">
                  <a16:creationId xmlns:a16="http://schemas.microsoft.com/office/drawing/2014/main" id="{D2F014CE-D100-AAB6-C830-77E885BE303F}"/>
                </a:ext>
              </a:extLst>
            </p:cNvPr>
            <p:cNvCxnSpPr>
              <a:cxnSpLocks/>
              <a:stCxn id="25" idx="3"/>
              <a:endCxn id="37" idx="2"/>
            </p:cNvCxnSpPr>
            <p:nvPr/>
          </p:nvCxnSpPr>
          <p:spPr>
            <a:xfrm>
              <a:off x="1857756" y="1743269"/>
              <a:ext cx="89154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DA89DC7-34AA-D19E-BC09-491CD30017C4}"/>
                </a:ext>
              </a:extLst>
            </p:cNvPr>
            <p:cNvSpPr/>
            <p:nvPr/>
          </p:nvSpPr>
          <p:spPr>
            <a:xfrm>
              <a:off x="6108954" y="1216587"/>
              <a:ext cx="1115568" cy="105626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D4CA37D-FE9D-2F3B-9CEC-458088902856}"/>
                </a:ext>
              </a:extLst>
            </p:cNvPr>
            <p:cNvSpPr/>
            <p:nvPr/>
          </p:nvSpPr>
          <p:spPr>
            <a:xfrm>
              <a:off x="6108954" y="3001807"/>
              <a:ext cx="1115568" cy="105626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46" name="Düz Ok Bağlayıcısı 45">
              <a:extLst>
                <a:ext uri="{FF2B5EF4-FFF2-40B4-BE49-F238E27FC236}">
                  <a16:creationId xmlns:a16="http://schemas.microsoft.com/office/drawing/2014/main" id="{867EF10D-ED5C-0CE3-D9BD-AF62892892F4}"/>
                </a:ext>
              </a:extLst>
            </p:cNvPr>
            <p:cNvCxnSpPr>
              <a:cxnSpLocks/>
              <a:stCxn id="37" idx="6"/>
              <a:endCxn id="43" idx="2"/>
            </p:cNvCxnSpPr>
            <p:nvPr/>
          </p:nvCxnSpPr>
          <p:spPr>
            <a:xfrm>
              <a:off x="3864864" y="1743269"/>
              <a:ext cx="2244090" cy="178667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Alt Başlık 2">
                  <a:extLst>
                    <a:ext uri="{FF2B5EF4-FFF2-40B4-BE49-F238E27FC236}">
                      <a16:creationId xmlns:a16="http://schemas.microsoft.com/office/drawing/2014/main" id="{4F3B817E-6104-FBF0-A3B9-C790EB6F92A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56711" y="1894325"/>
                  <a:ext cx="1019556" cy="36058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49" name="Alt Başlık 2">
                  <a:extLst>
                    <a:ext uri="{FF2B5EF4-FFF2-40B4-BE49-F238E27FC236}">
                      <a16:creationId xmlns:a16="http://schemas.microsoft.com/office/drawing/2014/main" id="{4F3B817E-6104-FBF0-A3B9-C790EB6F9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6711" y="1894325"/>
                  <a:ext cx="1019556" cy="360585"/>
                </a:xfrm>
                <a:prstGeom prst="rect">
                  <a:avLst/>
                </a:prstGeom>
                <a:blipFill>
                  <a:blip r:embed="rId3"/>
                  <a:stretch>
                    <a:fillRect b="-12698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Düz Ok Bağlayıcısı 49">
              <a:extLst>
                <a:ext uri="{FF2B5EF4-FFF2-40B4-BE49-F238E27FC236}">
                  <a16:creationId xmlns:a16="http://schemas.microsoft.com/office/drawing/2014/main" id="{F44CFFF8-2882-9500-C0EA-8AB724E98468}"/>
                </a:ext>
              </a:extLst>
            </p:cNvPr>
            <p:cNvCxnSpPr>
              <a:cxnSpLocks/>
              <a:stCxn id="4" idx="6"/>
              <a:endCxn id="42" idx="2"/>
            </p:cNvCxnSpPr>
            <p:nvPr/>
          </p:nvCxnSpPr>
          <p:spPr>
            <a:xfrm flipV="1">
              <a:off x="3883152" y="1744720"/>
              <a:ext cx="2225802" cy="178522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Alt Başlık 2">
                  <a:extLst>
                    <a:ext uri="{FF2B5EF4-FFF2-40B4-BE49-F238E27FC236}">
                      <a16:creationId xmlns:a16="http://schemas.microsoft.com/office/drawing/2014/main" id="{8A80ECF4-D475-AD8F-D359-EDE48AAAFC2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592829" y="2786297"/>
                  <a:ext cx="1019556" cy="36058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53" name="Alt Başlık 2">
                  <a:extLst>
                    <a:ext uri="{FF2B5EF4-FFF2-40B4-BE49-F238E27FC236}">
                      <a16:creationId xmlns:a16="http://schemas.microsoft.com/office/drawing/2014/main" id="{8A80ECF4-D475-AD8F-D359-EDE48AAAF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2829" y="2786297"/>
                  <a:ext cx="1019556" cy="360585"/>
                </a:xfrm>
                <a:prstGeom prst="rect">
                  <a:avLst/>
                </a:prstGeom>
                <a:blipFill>
                  <a:blip r:embed="rId4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Düz Ok Bağlayıcısı 53">
              <a:extLst>
                <a:ext uri="{FF2B5EF4-FFF2-40B4-BE49-F238E27FC236}">
                  <a16:creationId xmlns:a16="http://schemas.microsoft.com/office/drawing/2014/main" id="{178A23F5-5F0B-5FFE-71BD-2BC1663123B1}"/>
                </a:ext>
              </a:extLst>
            </p:cNvPr>
            <p:cNvCxnSpPr>
              <a:cxnSpLocks/>
              <a:stCxn id="4" idx="6"/>
              <a:endCxn id="43" idx="2"/>
            </p:cNvCxnSpPr>
            <p:nvPr/>
          </p:nvCxnSpPr>
          <p:spPr>
            <a:xfrm>
              <a:off x="3883152" y="3529940"/>
              <a:ext cx="2225802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Alt Başlık 2">
                  <a:extLst>
                    <a:ext uri="{FF2B5EF4-FFF2-40B4-BE49-F238E27FC236}">
                      <a16:creationId xmlns:a16="http://schemas.microsoft.com/office/drawing/2014/main" id="{131F3BCE-E2FF-AF1D-7580-797FA184443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56711" y="3481485"/>
                  <a:ext cx="1019556" cy="36058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57" name="Alt Başlık 2">
                  <a:extLst>
                    <a:ext uri="{FF2B5EF4-FFF2-40B4-BE49-F238E27FC236}">
                      <a16:creationId xmlns:a16="http://schemas.microsoft.com/office/drawing/2014/main" id="{131F3BCE-E2FF-AF1D-7580-797FA18444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6711" y="3481485"/>
                  <a:ext cx="1019556" cy="360585"/>
                </a:xfrm>
                <a:prstGeom prst="rect">
                  <a:avLst/>
                </a:prstGeom>
                <a:blipFill>
                  <a:blip r:embed="rId5"/>
                  <a:stretch>
                    <a:fillRect b="-12698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Düz Ok Bağlayıcısı 57">
              <a:extLst>
                <a:ext uri="{FF2B5EF4-FFF2-40B4-BE49-F238E27FC236}">
                  <a16:creationId xmlns:a16="http://schemas.microsoft.com/office/drawing/2014/main" id="{8E0C5525-59F2-BA0B-87AB-6E717394B115}"/>
                </a:ext>
              </a:extLst>
            </p:cNvPr>
            <p:cNvCxnSpPr>
              <a:cxnSpLocks/>
              <a:stCxn id="42" idx="6"/>
              <a:endCxn id="60" idx="1"/>
            </p:cNvCxnSpPr>
            <p:nvPr/>
          </p:nvCxnSpPr>
          <p:spPr>
            <a:xfrm flipV="1">
              <a:off x="7224522" y="1743268"/>
              <a:ext cx="1128522" cy="14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0" name="Alt Başlık 2">
              <a:extLst>
                <a:ext uri="{FF2B5EF4-FFF2-40B4-BE49-F238E27FC236}">
                  <a16:creationId xmlns:a16="http://schemas.microsoft.com/office/drawing/2014/main" id="{18BEBB31-6710-CD73-07E4-1EBFDFDF3D69}"/>
                </a:ext>
              </a:extLst>
            </p:cNvPr>
            <p:cNvSpPr txBox="1">
              <a:spLocks/>
            </p:cNvSpPr>
            <p:nvPr/>
          </p:nvSpPr>
          <p:spPr>
            <a:xfrm>
              <a:off x="8353044" y="1562975"/>
              <a:ext cx="1019556" cy="36058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/>
                <a:t>Çıkış 1</a:t>
              </a:r>
            </a:p>
          </p:txBody>
        </p:sp>
        <p:cxnSp>
          <p:nvCxnSpPr>
            <p:cNvPr id="63" name="Düz Ok Bağlayıcısı 62">
              <a:extLst>
                <a:ext uri="{FF2B5EF4-FFF2-40B4-BE49-F238E27FC236}">
                  <a16:creationId xmlns:a16="http://schemas.microsoft.com/office/drawing/2014/main" id="{C12CD6D6-636C-68B4-2EFE-611EF2DF0D98}"/>
                </a:ext>
              </a:extLst>
            </p:cNvPr>
            <p:cNvCxnSpPr>
              <a:cxnSpLocks/>
              <a:stCxn id="43" idx="6"/>
              <a:endCxn id="64" idx="1"/>
            </p:cNvCxnSpPr>
            <p:nvPr/>
          </p:nvCxnSpPr>
          <p:spPr>
            <a:xfrm>
              <a:off x="7224522" y="3529940"/>
              <a:ext cx="112852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4" name="Alt Başlık 2">
              <a:extLst>
                <a:ext uri="{FF2B5EF4-FFF2-40B4-BE49-F238E27FC236}">
                  <a16:creationId xmlns:a16="http://schemas.microsoft.com/office/drawing/2014/main" id="{19F39CBF-6C01-7789-B603-F9ECAEB51A24}"/>
                </a:ext>
              </a:extLst>
            </p:cNvPr>
            <p:cNvSpPr txBox="1">
              <a:spLocks/>
            </p:cNvSpPr>
            <p:nvPr/>
          </p:nvSpPr>
          <p:spPr>
            <a:xfrm>
              <a:off x="8353044" y="3349647"/>
              <a:ext cx="1019556" cy="36058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/>
                <a:t>Çıkış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Alt Başlık 2">
                <a:extLst>
                  <a:ext uri="{FF2B5EF4-FFF2-40B4-BE49-F238E27FC236}">
                    <a16:creationId xmlns:a16="http://schemas.microsoft.com/office/drawing/2014/main" id="{A6494382-97FF-1FD9-10FE-3DB2EE3C5A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27" y="3626186"/>
                <a:ext cx="10619232" cy="16140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Girişler değerleri;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tr-T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tr-T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dirty="0"/>
                  <a:t>, ağırlıklar ise;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.5</m:t>
                                  </m:r>
                                </m:e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0.9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tr-TR" dirty="0"/>
                  <a:t> olan yapay sinir hücresinde sigmoid aktivasyon fonksiyonu kullanılmaktadır. Bu durumda çıkış değerlerini hesaplayınız.</a:t>
                </a:r>
              </a:p>
            </p:txBody>
          </p:sp>
        </mc:Choice>
        <mc:Fallback xmlns="">
          <p:sp>
            <p:nvSpPr>
              <p:cNvPr id="7" name="Alt Başlık 2">
                <a:extLst>
                  <a:ext uri="{FF2B5EF4-FFF2-40B4-BE49-F238E27FC236}">
                    <a16:creationId xmlns:a16="http://schemas.microsoft.com/office/drawing/2014/main" id="{A6494382-97FF-1FD9-10FE-3DB2EE3C5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27" y="3626186"/>
                <a:ext cx="10619232" cy="1614082"/>
              </a:xfrm>
              <a:prstGeom prst="rect">
                <a:avLst/>
              </a:prstGeom>
              <a:blipFill>
                <a:blip r:embed="rId6"/>
                <a:stretch>
                  <a:fillRect l="-918" r="-57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06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Yapay Sinir Ağının Yapısı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26</a:t>
            </a:fld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6435863-12AC-3F6B-D730-BECE12D62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14" y="136525"/>
            <a:ext cx="5143500" cy="6858000"/>
          </a:xfrm>
          <a:prstGeom prst="rect">
            <a:avLst/>
          </a:prstGeom>
        </p:spPr>
      </p:pic>
      <p:sp>
        <p:nvSpPr>
          <p:cNvPr id="8" name="Alt Başlık 2">
            <a:extLst>
              <a:ext uri="{FF2B5EF4-FFF2-40B4-BE49-F238E27FC236}">
                <a16:creationId xmlns:a16="http://schemas.microsoft.com/office/drawing/2014/main" id="{49D44145-A5E0-39F8-BDF7-796A79295F1F}"/>
              </a:ext>
            </a:extLst>
          </p:cNvPr>
          <p:cNvSpPr txBox="1">
            <a:spLocks/>
          </p:cNvSpPr>
          <p:nvPr/>
        </p:nvSpPr>
        <p:spPr>
          <a:xfrm>
            <a:off x="152400" y="833438"/>
            <a:ext cx="6347014" cy="5282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>
                <a:solidFill>
                  <a:srgbClr val="00B050"/>
                </a:solidFill>
              </a:rPr>
              <a:t>Girdi katmanı:</a:t>
            </a:r>
          </a:p>
          <a:p>
            <a:pPr algn="l"/>
            <a:r>
              <a:rPr lang="tr-TR" dirty="0"/>
              <a:t>Proses elemanları verileri alarak ara katmanlara</a:t>
            </a:r>
          </a:p>
          <a:p>
            <a:pPr algn="l"/>
            <a:r>
              <a:rPr lang="tr-TR" dirty="0"/>
              <a:t>aktarmakla sorumludur. Bazı ağlarda bu katmanda herhangi bir bilgi işlemi yapılmaz.</a:t>
            </a:r>
          </a:p>
          <a:p>
            <a:pPr algn="l"/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>
                <a:solidFill>
                  <a:schemeClr val="accent5">
                    <a:lumMod val="75000"/>
                  </a:schemeClr>
                </a:solidFill>
              </a:rPr>
              <a:t>Gizli katman:</a:t>
            </a:r>
          </a:p>
          <a:p>
            <a:pPr algn="l"/>
            <a:r>
              <a:rPr lang="tr-TR" dirty="0"/>
              <a:t>Girdi katmanından gelen veriler işlenerek</a:t>
            </a:r>
          </a:p>
          <a:p>
            <a:pPr algn="l"/>
            <a:r>
              <a:rPr lang="tr-TR" dirty="0"/>
              <a:t>çıktı katmanına iletilir.</a:t>
            </a:r>
          </a:p>
          <a:p>
            <a:pPr algn="l"/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>
                <a:solidFill>
                  <a:srgbClr val="7030A0"/>
                </a:solidFill>
              </a:rPr>
              <a:t>Çıktı katmanı:</a:t>
            </a:r>
          </a:p>
          <a:p>
            <a:pPr algn="l"/>
            <a:r>
              <a:rPr lang="tr-TR" dirty="0"/>
              <a:t>Girdi ve ara katmanlarda işlenilen bilginin</a:t>
            </a:r>
          </a:p>
          <a:p>
            <a:pPr algn="l"/>
            <a:r>
              <a:rPr lang="tr-TR" dirty="0"/>
              <a:t>dış dünyaya gönderilmesi sağlanır.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16A21DC-D790-9933-1420-C48EB6328BAB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[28]</a:t>
            </a:r>
          </a:p>
        </p:txBody>
      </p:sp>
    </p:spTree>
    <p:extLst>
      <p:ext uri="{BB962C8B-B14F-4D97-AF65-F5344CB8AC3E}">
        <p14:creationId xmlns:p14="http://schemas.microsoft.com/office/powerpoint/2010/main" val="1780888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Kara Kutu Yakıştırması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27</a:t>
            </a:fld>
            <a:endParaRPr lang="tr-TR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49D44145-A5E0-39F8-BDF7-796A79295F1F}"/>
              </a:ext>
            </a:extLst>
          </p:cNvPr>
          <p:cNvSpPr txBox="1">
            <a:spLocks/>
          </p:cNvSpPr>
          <p:nvPr/>
        </p:nvSpPr>
        <p:spPr>
          <a:xfrm>
            <a:off x="0" y="1120521"/>
            <a:ext cx="9076944" cy="2134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YSA herhangi bir girdi vektörünü, çıktı vektörüne nasıl dönüştürdüğü konusunda bir bilgi vermemektedir.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>
              <a:solidFill>
                <a:srgbClr val="00B050"/>
              </a:solidFill>
            </a:endParaRP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Bundan dolayı Mühendislik açısından </a:t>
            </a:r>
            <a:r>
              <a:rPr lang="tr-TR" b="1" dirty="0"/>
              <a:t>«kara kutu» </a:t>
            </a:r>
            <a:r>
              <a:rPr lang="tr-TR" dirty="0"/>
              <a:t>gibi görülmektedir.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16A21DC-D790-9933-1420-C48EB6328BAB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[32]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EFE2880-215F-304C-09C0-4517167B0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18" y="3204591"/>
            <a:ext cx="5656783" cy="253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71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 err="1">
                <a:solidFill>
                  <a:srgbClr val="5C9138"/>
                </a:solidFill>
              </a:rPr>
              <a:t>YSA’da</a:t>
            </a:r>
            <a:r>
              <a:rPr lang="tr-TR" sz="4000" dirty="0">
                <a:solidFill>
                  <a:srgbClr val="5C9138"/>
                </a:solidFill>
              </a:rPr>
              <a:t> Öğrenme ve Test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28</a:t>
            </a:fld>
            <a:endParaRPr lang="tr-TR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49D44145-A5E0-39F8-BDF7-796A79295F1F}"/>
              </a:ext>
            </a:extLst>
          </p:cNvPr>
          <p:cNvSpPr txBox="1">
            <a:spLocks/>
          </p:cNvSpPr>
          <p:nvPr/>
        </p:nvSpPr>
        <p:spPr>
          <a:xfrm>
            <a:off x="0" y="1120521"/>
            <a:ext cx="6617208" cy="5036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 err="1"/>
              <a:t>YSA’da</a:t>
            </a:r>
            <a:r>
              <a:rPr lang="tr-TR" dirty="0"/>
              <a:t> rastgele ağırlıkların atanmasıyla başlandığı için parametrelerin </a:t>
            </a:r>
            <a:r>
              <a:rPr lang="tr-TR" dirty="0">
                <a:solidFill>
                  <a:srgbClr val="0070C0"/>
                </a:solidFill>
              </a:rPr>
              <a:t>eğitim işlemiyle </a:t>
            </a:r>
            <a:r>
              <a:rPr lang="tr-TR" dirty="0"/>
              <a:t>güncellenmesi gerekmektedir.</a:t>
            </a:r>
          </a:p>
          <a:p>
            <a:pPr algn="l"/>
            <a:endParaRPr lang="tr-TR" dirty="0">
              <a:solidFill>
                <a:srgbClr val="00B050"/>
              </a:solidFill>
            </a:endParaRP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Eğitim işlemiyle amaç, ağa gösterilen örnekler için doğru çıktıları üretecek ağırlık değerlerin tespit edilmesidir.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Defalarca aynı örnekler ağa gösterilmektedir. Bu işlem sonucunda </a:t>
            </a:r>
            <a:r>
              <a:rPr lang="tr-TR" dirty="0">
                <a:solidFill>
                  <a:srgbClr val="0070C0"/>
                </a:solidFill>
              </a:rPr>
              <a:t>ağın öğrenmesi</a:t>
            </a:r>
            <a:r>
              <a:rPr lang="tr-TR" dirty="0"/>
              <a:t> gerçekleşir.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Ardından </a:t>
            </a:r>
            <a:r>
              <a:rPr lang="tr-TR" dirty="0">
                <a:solidFill>
                  <a:srgbClr val="00B050"/>
                </a:solidFill>
              </a:rPr>
              <a:t>test işlemine </a:t>
            </a:r>
            <a:r>
              <a:rPr lang="tr-TR" dirty="0"/>
              <a:t>geçilir.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16A21DC-D790-9933-1420-C48EB6328BAB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[34]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760CE63B-902B-3BA0-B3BB-C3DCC0492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94" y="136525"/>
            <a:ext cx="2292230" cy="32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97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 err="1">
                <a:solidFill>
                  <a:srgbClr val="5C9138"/>
                </a:solidFill>
              </a:rPr>
              <a:t>YSA’da</a:t>
            </a:r>
            <a:r>
              <a:rPr lang="tr-TR" sz="4000" dirty="0">
                <a:solidFill>
                  <a:srgbClr val="5C9138"/>
                </a:solidFill>
              </a:rPr>
              <a:t> Öğrenme ve Test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29</a:t>
            </a:fld>
            <a:endParaRPr lang="tr-TR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49D44145-A5E0-39F8-BDF7-796A79295F1F}"/>
              </a:ext>
            </a:extLst>
          </p:cNvPr>
          <p:cNvSpPr txBox="1">
            <a:spLocks/>
          </p:cNvSpPr>
          <p:nvPr/>
        </p:nvSpPr>
        <p:spPr>
          <a:xfrm>
            <a:off x="0" y="803529"/>
            <a:ext cx="9351264" cy="568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Ardından </a:t>
            </a:r>
            <a:r>
              <a:rPr lang="tr-TR" dirty="0">
                <a:solidFill>
                  <a:srgbClr val="00B050"/>
                </a:solidFill>
              </a:rPr>
              <a:t>test işlemine </a:t>
            </a:r>
            <a:r>
              <a:rPr lang="tr-TR" dirty="0"/>
              <a:t>geçilir. Eğitim esnasında ağın görmediği örnekler üzerinden test işlemi gerçekleştirilir.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Test işlemlerinde </a:t>
            </a:r>
            <a:r>
              <a:rPr lang="tr-TR" dirty="0">
                <a:solidFill>
                  <a:srgbClr val="FF0000"/>
                </a:solidFill>
              </a:rPr>
              <a:t>ağırlıklar güncellenmez.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>
              <a:solidFill>
                <a:srgbClr val="FF0000"/>
              </a:solidFill>
            </a:endParaRP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Test esnasında ağın ürettiği çıktılar ve beklenen çıktılar karşılaştırılarak ağın değerlendirmesi yapılır.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Elde edilen çıktıların doğruluk derecesi ağın öğrenmesi hakkında bilgi vermektedir.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 err="1"/>
              <a:t>YSA’ya</a:t>
            </a:r>
            <a:r>
              <a:rPr lang="tr-TR" dirty="0"/>
              <a:t> bilinen örneklerden belirli bilgileri çıkartarak bilinmeyen örnekler hakkında yorum yapabilme </a:t>
            </a:r>
            <a:r>
              <a:rPr lang="tr-TR" dirty="0">
                <a:solidFill>
                  <a:srgbClr val="00B050"/>
                </a:solidFill>
              </a:rPr>
              <a:t>«Adaptif öğrenme» </a:t>
            </a:r>
            <a:r>
              <a:rPr lang="tr-TR" dirty="0"/>
              <a:t>yeteneği kazandırılır.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16A21DC-D790-9933-1420-C48EB6328BAB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[16,34]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760CE63B-902B-3BA0-B3BB-C3DCC0492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94" y="136525"/>
            <a:ext cx="2292230" cy="32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9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54DF3F-AA60-4655-B0CD-593197322A72}" type="datetime1">
              <a:rPr lang="en-US" smtClean="0"/>
              <a:pPr>
                <a:spcAft>
                  <a:spcPts val="600"/>
                </a:spcAft>
              </a:pPr>
              <a:t>10/19/2023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[22,23]</a:t>
            </a:r>
          </a:p>
        </p:txBody>
      </p:sp>
      <p:sp>
        <p:nvSpPr>
          <p:cNvPr id="25" name="Alt Başlık 2">
            <a:extLst>
              <a:ext uri="{FF2B5EF4-FFF2-40B4-BE49-F238E27FC236}">
                <a16:creationId xmlns:a16="http://schemas.microsoft.com/office/drawing/2014/main" id="{A5249E2E-2F0B-8DE3-2620-F2EDB2462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727418"/>
            <a:ext cx="11533238" cy="62893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tr-TR" sz="2800" b="1" dirty="0" err="1">
                <a:hlinkClick r:id="rId4"/>
              </a:rPr>
              <a:t>AudioLM</a:t>
            </a:r>
            <a:r>
              <a:rPr lang="tr-T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sesi analiz edip devamını getiren YZ. 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AudioLM - Google AI Blog post">
            <a:hlinkClick r:id="" action="ppaction://media"/>
            <a:extLst>
              <a:ext uri="{FF2B5EF4-FFF2-40B4-BE49-F238E27FC236}">
                <a16:creationId xmlns:a16="http://schemas.microsoft.com/office/drawing/2014/main" id="{A1EBC3A8-094B-4412-B322-36CF3A377E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9992" y="11016"/>
            <a:ext cx="8841829" cy="49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6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30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30</a:t>
            </a:fld>
            <a:endParaRPr lang="tr-TR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16A21DC-D790-9933-1420-C48EB6328BAB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[34]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F9575F4F-59C7-6F78-1CF1-B3525112C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58" y="266319"/>
            <a:ext cx="10506642" cy="58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25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2614896" cy="585798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Referanslar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12" y="886145"/>
            <a:ext cx="12222192" cy="5242427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[1] </a:t>
            </a:r>
            <a:r>
              <a:rPr lang="tr-TR" sz="1600" dirty="0" err="1"/>
              <a:t>Deep</a:t>
            </a:r>
            <a:r>
              <a:rPr lang="tr-TR" sz="1600" dirty="0"/>
              <a:t> Learning Basic, deeplearning.mit.edu, 2019.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[2] </a:t>
            </a:r>
            <a:r>
              <a:rPr lang="en-US" altLang="en-US" sz="1600" dirty="0"/>
              <a:t>Chollet, F. (2017). Deep learning with python. Manning Publications.</a:t>
            </a: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[3] 6.S191 </a:t>
            </a:r>
            <a:r>
              <a:rPr lang="tr-TR" altLang="en-US" sz="1600" dirty="0" err="1"/>
              <a:t>Introduction</a:t>
            </a:r>
            <a:r>
              <a:rPr lang="tr-TR" altLang="en-US" sz="1600" dirty="0"/>
              <a:t> </a:t>
            </a:r>
            <a:r>
              <a:rPr lang="tr-TR" altLang="en-US" sz="1600" dirty="0" err="1"/>
              <a:t>to</a:t>
            </a:r>
            <a:r>
              <a:rPr lang="tr-TR" altLang="en-US" sz="1600" dirty="0"/>
              <a:t> </a:t>
            </a:r>
            <a:r>
              <a:rPr lang="tr-TR" altLang="en-US" sz="1600" dirty="0" err="1"/>
              <a:t>Deep</a:t>
            </a:r>
            <a:r>
              <a:rPr lang="tr-TR" altLang="en-US" sz="1600" dirty="0"/>
              <a:t> Learning, introtodeeplearning.com, 2020.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[4] Web sitesi: </a:t>
            </a:r>
            <a:r>
              <a:rPr lang="tr-TR" altLang="en-US" sz="1600" dirty="0">
                <a:hlinkClick r:id="rId2"/>
              </a:rPr>
              <a:t>https://asiwassaying.me/2020/04/03/you-are-here/</a:t>
            </a:r>
            <a:r>
              <a:rPr lang="tr-TR" altLang="en-US" sz="1600" dirty="0"/>
              <a:t>, Erişim Tarihi:29.09.2022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[5] Web </a:t>
            </a:r>
            <a:r>
              <a:rPr lang="tr-TR" altLang="en-US" sz="1600" dirty="0" err="1"/>
              <a:t>sites</a:t>
            </a:r>
            <a:r>
              <a:rPr lang="tr-TR" altLang="en-US" sz="1600" dirty="0"/>
              <a:t>: </a:t>
            </a:r>
            <a:r>
              <a:rPr lang="en-US" sz="1600" dirty="0">
                <a:hlinkClick r:id="rId3"/>
              </a:rPr>
              <a:t>https://www.kisa.link/Qghm</a:t>
            </a:r>
            <a:r>
              <a:rPr lang="tr-TR" sz="1600" dirty="0"/>
              <a:t>, Erişim tarihi:29.09.2022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[6] Web sitesi: </a:t>
            </a:r>
            <a:r>
              <a:rPr lang="en-US" sz="1600" dirty="0"/>
              <a:t>https://www.kisa.link/Qghp</a:t>
            </a:r>
            <a:r>
              <a:rPr lang="tr-TR" sz="1600" dirty="0"/>
              <a:t>, Erişim tarihi:29.09.2022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[7] </a:t>
            </a:r>
            <a:r>
              <a:rPr lang="en-US" sz="1600" dirty="0"/>
              <a:t>Zhang, J. (2019). Basic neural units of the brain: neurons, synapses and action potential. </a:t>
            </a:r>
            <a:r>
              <a:rPr lang="en-US" sz="1600" i="1" dirty="0" err="1"/>
              <a:t>arXiv</a:t>
            </a:r>
            <a:r>
              <a:rPr lang="en-US" sz="1600" i="1" dirty="0"/>
              <a:t> preprint arXiv:1906.01703</a:t>
            </a:r>
            <a:r>
              <a:rPr lang="en-US" sz="1600" dirty="0"/>
              <a:t>.</a:t>
            </a:r>
            <a:endParaRPr lang="tr-TR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[8] </a:t>
            </a:r>
            <a:r>
              <a:rPr lang="tr-TR" sz="1600" dirty="0" err="1"/>
              <a:t>Deep</a:t>
            </a:r>
            <a:r>
              <a:rPr lang="tr-TR" sz="1600" dirty="0"/>
              <a:t> Learning: </a:t>
            </a:r>
            <a:r>
              <a:rPr lang="tr-TR" sz="1600" dirty="0" err="1"/>
              <a:t>State</a:t>
            </a:r>
            <a:r>
              <a:rPr lang="tr-TR" sz="1600" dirty="0"/>
              <a:t> of </a:t>
            </a:r>
            <a:r>
              <a:rPr lang="tr-TR" sz="1600" dirty="0" err="1"/>
              <a:t>the</a:t>
            </a:r>
            <a:r>
              <a:rPr lang="tr-TR" sz="1600" dirty="0"/>
              <a:t> Art, deeplearning.mit.edu, 2020.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[9] Web sitesi: </a:t>
            </a:r>
            <a:r>
              <a:rPr lang="tr-TR" altLang="en-US" sz="1600" dirty="0">
                <a:hlinkClick r:id="rId4"/>
              </a:rPr>
              <a:t>https://www.youtube.com/watch?v=AG83rYwd-Jw</a:t>
            </a:r>
            <a:r>
              <a:rPr lang="tr-TR" altLang="en-US" sz="1600" dirty="0"/>
              <a:t>, Erişim Tarihi: 30.09.2022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[10] Web sitesi: </a:t>
            </a:r>
            <a:r>
              <a:rPr lang="tr-TR" altLang="en-US" sz="1600" dirty="0">
                <a:hlinkClick r:id="rId5"/>
              </a:rPr>
              <a:t>https://www.geeksforgeeks.org/top-10-algorithms-every-machine-learning-engineer-should-know/</a:t>
            </a:r>
            <a:r>
              <a:rPr lang="tr-TR" altLang="en-US" sz="1600" dirty="0"/>
              <a:t>, Erişim Tarihi: 1.10.2022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[11] Web sitesi: </a:t>
            </a:r>
            <a:r>
              <a:rPr lang="tr-TR" sz="1600" dirty="0">
                <a:hlinkClick r:id="rId6"/>
              </a:rPr>
              <a:t>https://ml.berkeley.edu/blog/posts/crash-course/part-1/</a:t>
            </a:r>
            <a:r>
              <a:rPr lang="tr-TR" sz="1600" dirty="0"/>
              <a:t> ,Erişim tarihi: 1.10.2022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>
                <a:latin typeface="Arial" panose="020B0604020202020204" pitchFamily="34" charset="0"/>
              </a:rPr>
              <a:t>[12] </a:t>
            </a:r>
            <a:r>
              <a:rPr lang="en-US" sz="1600" dirty="0"/>
              <a:t>Grewal, R. K., &amp; Das, S. (2013). Microarray data analysis: Gaining biological insights. </a:t>
            </a:r>
            <a:r>
              <a:rPr lang="en-US" sz="1600" i="1" dirty="0"/>
              <a:t>Journal of Biomedical Science and Engineering</a:t>
            </a:r>
            <a:r>
              <a:rPr lang="en-US" sz="1600" dirty="0"/>
              <a:t>, </a:t>
            </a:r>
            <a:r>
              <a:rPr lang="en-US" sz="1600" i="1" dirty="0"/>
              <a:t>2013</a:t>
            </a:r>
            <a:r>
              <a:rPr lang="en-US" sz="1600" dirty="0"/>
              <a:t>.</a:t>
            </a:r>
            <a:endParaRPr lang="tr-TR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[13] </a:t>
            </a:r>
            <a:r>
              <a:rPr lang="en-US" sz="1600" dirty="0"/>
              <a:t>TensorFlow in 1 Day: Make your own Neural Network</a:t>
            </a:r>
            <a:r>
              <a:rPr lang="tr-TR" sz="1600" dirty="0"/>
              <a:t>, </a:t>
            </a:r>
            <a:r>
              <a:rPr lang="en-US" sz="1600" dirty="0"/>
              <a:t>Krishna </a:t>
            </a:r>
            <a:r>
              <a:rPr lang="en-US" sz="1600" dirty="0" err="1"/>
              <a:t>Rungta</a:t>
            </a:r>
            <a:r>
              <a:rPr lang="tr-TR" sz="1600" dirty="0"/>
              <a:t>, 2018.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[14] Web sitesi: </a:t>
            </a:r>
            <a:r>
              <a:rPr lang="tr-TR" sz="1600" dirty="0">
                <a:hlinkClick r:id="rId7"/>
              </a:rPr>
              <a:t>https://www.slideshare.net/SebastianRaschka/nextgen-talk-022015/8-Learning_Labeled_data_Direct_feedback</a:t>
            </a:r>
            <a:r>
              <a:rPr lang="tr-TR" sz="1600" dirty="0"/>
              <a:t>, Erişim Tarihi: 3.10.2022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algn="l"/>
            <a:r>
              <a:rPr lang="tr-TR" sz="1600" dirty="0"/>
              <a:t>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31</a:t>
            </a:fld>
            <a:endParaRPr lang="tr-T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DBB3B6-C75D-4729-F71C-32F4D318E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38F9D"/>
                </a:solidFill>
                <a:effectLst/>
                <a:latin typeface="Circular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56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2614896" cy="585798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Referanslar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12" y="747395"/>
            <a:ext cx="12222192" cy="5608955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[15] Web sitesi: </a:t>
            </a:r>
            <a:r>
              <a:rPr lang="tr-TR" sz="1600" dirty="0">
                <a:hlinkClick r:id="rId2"/>
              </a:rPr>
              <a:t>https://www.youtube.com/watch?v=aircAruvnKk</a:t>
            </a:r>
            <a:r>
              <a:rPr lang="tr-TR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[16] </a:t>
            </a:r>
            <a:r>
              <a:rPr lang="tr-TR" sz="1600" dirty="0" err="1"/>
              <a:t>Öztemel</a:t>
            </a:r>
            <a:r>
              <a:rPr lang="tr-TR" sz="1600" dirty="0"/>
              <a:t>, E.; Yapay Sinir Ağları; Papatya Bilim Yayıncılık; İstanbul; 2012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[17] Web sitesi: https://bit.ly/3VdJsW1,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[18] Web sitesi: </a:t>
            </a:r>
            <a:r>
              <a:rPr lang="tr-TR" alt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https://www.cs.toronto.edu/~kriz/cifar.html</a:t>
            </a:r>
            <a:r>
              <a:rPr lang="tr-TR" altLang="en-US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[19] Web sitesi: </a:t>
            </a:r>
            <a:r>
              <a:rPr lang="tr-TR" altLang="en-US" sz="1600" dirty="0">
                <a:hlinkClick r:id="rId4"/>
              </a:rPr>
              <a:t>https://bit.ly/3CgfPL8</a:t>
            </a:r>
            <a:r>
              <a:rPr lang="tr-TR" altLang="en-US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[20] Web sitesi: </a:t>
            </a:r>
            <a:r>
              <a:rPr lang="tr-TR" altLang="en-US" sz="1600" dirty="0">
                <a:hlinkClick r:id="rId5"/>
              </a:rPr>
              <a:t>https://makeavideo.studio/</a:t>
            </a:r>
            <a:r>
              <a:rPr lang="tr-TR" altLang="en-US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[21] Web sitesi: </a:t>
            </a:r>
            <a:r>
              <a:rPr lang="tr-TR" altLang="en-US" sz="1600" dirty="0">
                <a:hlinkClick r:id="rId6"/>
              </a:rPr>
              <a:t>https://gtnr.it/3rLFXc3</a:t>
            </a:r>
            <a:r>
              <a:rPr lang="tr-TR" altLang="en-US" sz="1600" dirty="0"/>
              <a:t>, Erişim Tarihi: 12.10.2022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[22] Web sitesi: </a:t>
            </a:r>
            <a:r>
              <a:rPr lang="tr-TR" altLang="en-US" sz="1600" dirty="0">
                <a:hlinkClick r:id="rId7"/>
              </a:rPr>
              <a:t>https://bit.ly/3s2keN4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[23] Web sitesi: </a:t>
            </a:r>
            <a:r>
              <a:rPr lang="tr-TR" altLang="en-US" sz="1600" dirty="0">
                <a:hlinkClick r:id="rId8"/>
              </a:rPr>
              <a:t>https://www.youtube.com/watch?v=_xkZwJ0H9IU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[24] Web sitesi: </a:t>
            </a:r>
            <a:r>
              <a:rPr lang="tr-TR" altLang="en-US" sz="1600" dirty="0">
                <a:hlinkClick r:id="rId9"/>
              </a:rPr>
              <a:t>https://bit.ly/3MBain4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[25] Web sitesi: </a:t>
            </a:r>
            <a:r>
              <a:rPr lang="tr-TR" altLang="en-US" sz="1600" dirty="0">
                <a:hlinkClick r:id="rId10"/>
              </a:rPr>
              <a:t>https://bit.ly/3S9AuXb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[26] Web sitesi: </a:t>
            </a:r>
            <a:r>
              <a:rPr lang="tr-TR" altLang="en-US" sz="1600" dirty="0">
                <a:hlinkClick r:id="rId11"/>
              </a:rPr>
              <a:t>https://bit.ly/3CDs8l0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[27] Web sitesi: </a:t>
            </a:r>
            <a:r>
              <a:rPr lang="tr-TR" altLang="en-US" sz="1600" dirty="0">
                <a:hlinkClick r:id="rId12"/>
              </a:rPr>
              <a:t>https://cs231n.github.io/neural-networks-1/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[28] Web sitesi: </a:t>
            </a:r>
            <a:r>
              <a:rPr lang="tr-TR" altLang="en-US" sz="1600" dirty="0">
                <a:hlinkClick r:id="rId13"/>
              </a:rPr>
              <a:t>https://en.wikipedia.org/wiki/Neural_network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[29] </a:t>
            </a:r>
            <a:r>
              <a:rPr lang="tr-TR" altLang="en-US" sz="1600" dirty="0" err="1"/>
              <a:t>Kinsley</a:t>
            </a:r>
            <a:r>
              <a:rPr lang="tr-TR" altLang="en-US" sz="1600" dirty="0"/>
              <a:t>, H., </a:t>
            </a:r>
            <a:r>
              <a:rPr lang="tr-TR" altLang="en-US" sz="1600" dirty="0" err="1"/>
              <a:t>Kukiela</a:t>
            </a:r>
            <a:r>
              <a:rPr lang="tr-TR" altLang="en-US" sz="1600" dirty="0"/>
              <a:t>, D.; </a:t>
            </a:r>
            <a:r>
              <a:rPr lang="tr-TR" altLang="en-US" sz="1600" dirty="0" err="1"/>
              <a:t>Neural</a:t>
            </a:r>
            <a:r>
              <a:rPr lang="tr-TR" altLang="en-US" sz="1600" dirty="0"/>
              <a:t> Networks </a:t>
            </a:r>
            <a:r>
              <a:rPr lang="tr-TR" altLang="en-US" sz="1600" dirty="0" err="1"/>
              <a:t>from</a:t>
            </a:r>
            <a:r>
              <a:rPr lang="tr-TR" altLang="en-US" sz="1600" dirty="0"/>
              <a:t> </a:t>
            </a:r>
            <a:r>
              <a:rPr lang="tr-TR" altLang="en-US" sz="1600" dirty="0" err="1"/>
              <a:t>Scratch</a:t>
            </a:r>
            <a:r>
              <a:rPr lang="tr-TR" altLang="en-US" sz="1600" dirty="0"/>
              <a:t> in Python.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[30] </a:t>
            </a:r>
            <a:r>
              <a:rPr lang="tr-TR" altLang="en-US" sz="1600" dirty="0" err="1"/>
              <a:t>Rashid</a:t>
            </a:r>
            <a:r>
              <a:rPr lang="tr-TR" altLang="en-US" sz="1600" dirty="0"/>
              <a:t>, T.; </a:t>
            </a:r>
            <a:r>
              <a:rPr lang="tr-TR" altLang="en-US" sz="1600" dirty="0" err="1"/>
              <a:t>Make</a:t>
            </a:r>
            <a:r>
              <a:rPr lang="tr-TR" altLang="en-US" sz="1600" dirty="0"/>
              <a:t> </a:t>
            </a:r>
            <a:r>
              <a:rPr lang="tr-TR" altLang="en-US" sz="1600" dirty="0" err="1"/>
              <a:t>Your</a:t>
            </a:r>
            <a:r>
              <a:rPr lang="tr-TR" altLang="en-US" sz="1600" dirty="0"/>
              <a:t> </a:t>
            </a:r>
            <a:r>
              <a:rPr lang="tr-TR" altLang="en-US" sz="1600" dirty="0" err="1"/>
              <a:t>Own</a:t>
            </a:r>
            <a:r>
              <a:rPr lang="tr-TR" altLang="en-US" sz="1600" dirty="0"/>
              <a:t> </a:t>
            </a:r>
            <a:r>
              <a:rPr lang="tr-TR" altLang="en-US" sz="1600" dirty="0" err="1"/>
              <a:t>Neural</a:t>
            </a:r>
            <a:r>
              <a:rPr lang="tr-TR" altLang="en-US" sz="1600" dirty="0"/>
              <a:t> Network.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en-US" altLang="en-US" sz="1600" dirty="0"/>
          </a:p>
          <a:p>
            <a:pPr algn="l"/>
            <a:r>
              <a:rPr lang="tr-TR" sz="1600" dirty="0"/>
              <a:t>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32</a:t>
            </a:fld>
            <a:endParaRPr lang="tr-T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DBB3B6-C75D-4729-F71C-32F4D318E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38F9D"/>
                </a:solidFill>
                <a:effectLst/>
                <a:latin typeface="Circular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75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2614896" cy="585798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Referanslar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12" y="747395"/>
            <a:ext cx="12222192" cy="5608955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[31] Web sitesi: </a:t>
            </a:r>
            <a:r>
              <a:rPr lang="tr-TR" sz="1600" dirty="0">
                <a:hlinkClick r:id="rId2"/>
              </a:rPr>
              <a:t>https://bit.ly/3D7WDB6</a:t>
            </a:r>
            <a:r>
              <a:rPr lang="tr-TR" sz="1600" dirty="0"/>
              <a:t>,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[32] Web sitesi: </a:t>
            </a:r>
            <a:r>
              <a:rPr lang="tr-TR" sz="1600" dirty="0">
                <a:hlinkClick r:id="rId3"/>
              </a:rPr>
              <a:t>https://bit.ly/3D6mitS</a:t>
            </a:r>
            <a:r>
              <a:rPr lang="tr-TR" sz="1600" dirty="0"/>
              <a:t>,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[33] Web sitesi: </a:t>
            </a:r>
            <a:r>
              <a:rPr lang="tr-TR" sz="1600" dirty="0">
                <a:hlinkClick r:id="rId4"/>
              </a:rPr>
              <a:t>https://bit.ly/3yQOaQ1</a:t>
            </a:r>
            <a:r>
              <a:rPr lang="tr-TR" sz="1600" dirty="0"/>
              <a:t>, 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[34] Web sitesi: </a:t>
            </a:r>
            <a:r>
              <a:rPr lang="tr-TR" sz="1600" dirty="0">
                <a:hlinkClick r:id="rId5"/>
              </a:rPr>
              <a:t>https://bit.ly/3VMlQbw</a:t>
            </a:r>
            <a:r>
              <a:rPr lang="tr-TR" sz="1600" dirty="0"/>
              <a:t>,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[35] Web sitesi: </a:t>
            </a:r>
            <a:r>
              <a:rPr lang="tr-TR" sz="1600" dirty="0">
                <a:hlinkClick r:id="rId6"/>
              </a:rPr>
              <a:t>https://bit.ly/3MCKR4F</a:t>
            </a:r>
            <a:r>
              <a:rPr lang="tr-TR" sz="1600" dirty="0"/>
              <a:t>,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en-US" altLang="en-US" sz="1600" dirty="0"/>
          </a:p>
          <a:p>
            <a:pPr algn="l"/>
            <a:r>
              <a:rPr lang="tr-TR" sz="1600" dirty="0"/>
              <a:t>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19.10.2023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33</a:t>
            </a:fld>
            <a:endParaRPr lang="tr-T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DBB3B6-C75D-4729-F71C-32F4D318E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38F9D"/>
                </a:solidFill>
                <a:effectLst/>
                <a:latin typeface="Circular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32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498" y="655128"/>
            <a:ext cx="4613919" cy="1499616"/>
          </a:xfrm>
        </p:spPr>
        <p:txBody>
          <a:bodyPr anchor="b">
            <a:normAutofit/>
          </a:bodyPr>
          <a:lstStyle/>
          <a:p>
            <a:pPr algn="l"/>
            <a:r>
              <a:rPr lang="tr-TR" sz="4200"/>
              <a:t>Teşekkürler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95757-F493-402A-BE9C-74CD02EBB0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-5400000">
            <a:off x="-786384" y="1060704"/>
            <a:ext cx="218541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62155F9B-E036-4567-8C81-6029024E5A84}" type="datetime1">
              <a:rPr lang="tr-TR">
                <a:solidFill>
                  <a:schemeClr val="bg1"/>
                </a:solidFill>
              </a:rPr>
              <a:pPr algn="r">
                <a:spcAft>
                  <a:spcPts val="600"/>
                </a:spcAft>
              </a:pPr>
              <a:t>19.10.2023</a:t>
            </a:fld>
            <a:endParaRPr lang="tr-TR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Resim 10">
            <a:extLst>
              <a:ext uri="{FF2B5EF4-FFF2-40B4-BE49-F238E27FC236}">
                <a16:creationId xmlns:a16="http://schemas.microsoft.com/office/drawing/2014/main" id="{1B5DDA28-B37F-18B6-25AA-A9AFA3390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65" y="95044"/>
            <a:ext cx="5511285" cy="308631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80F27-EA9E-48C9-9FFF-EED175A64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89A11690-4018-4631-8FAF-5D3B9C61C26D}" type="slidenum">
              <a:rPr lang="tr-TR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34</a:t>
            </a:fld>
            <a:endParaRPr lang="tr-TR">
              <a:solidFill>
                <a:srgbClr val="FFFFFF"/>
              </a:solidFill>
            </a:endParaRPr>
          </a:p>
        </p:txBody>
      </p:sp>
      <p:pic>
        <p:nvPicPr>
          <p:cNvPr id="24" name="Resim 23" descr="metin, açık hava nesnesi, gece göğü içeren bir resim&#10;&#10;Açıklama otomatik olarak oluşturuldu">
            <a:extLst>
              <a:ext uri="{FF2B5EF4-FFF2-40B4-BE49-F238E27FC236}">
                <a16:creationId xmlns:a16="http://schemas.microsoft.com/office/drawing/2014/main" id="{0476CBF1-05A5-4AD2-157D-8A1DD574B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02" y="3315854"/>
            <a:ext cx="5176945" cy="345561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3718CFD-33D1-0A0C-4F68-36BCAEBDA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38" y="3333994"/>
            <a:ext cx="5586942" cy="3419330"/>
          </a:xfrm>
          <a:prstGeom prst="rect">
            <a:avLst/>
          </a:prstGeom>
        </p:spPr>
      </p:pic>
      <p:sp>
        <p:nvSpPr>
          <p:cNvPr id="19" name="Başlık 1">
            <a:extLst>
              <a:ext uri="{FF2B5EF4-FFF2-40B4-BE49-F238E27FC236}">
                <a16:creationId xmlns:a16="http://schemas.microsoft.com/office/drawing/2014/main" id="{8040FE83-E2B0-4707-B8D5-70F96362641D}"/>
              </a:ext>
            </a:extLst>
          </p:cNvPr>
          <p:cNvSpPr txBox="1">
            <a:spLocks/>
          </p:cNvSpPr>
          <p:nvPr/>
        </p:nvSpPr>
        <p:spPr>
          <a:xfrm>
            <a:off x="385692" y="565112"/>
            <a:ext cx="3899297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r-T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39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54DF3F-AA60-4655-B0CD-593197322A72}" type="datetime1">
              <a:rPr lang="en-US" smtClean="0"/>
              <a:pPr>
                <a:spcAft>
                  <a:spcPts val="600"/>
                </a:spcAft>
              </a:pPr>
              <a:t>10/19/2023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[24]</a:t>
            </a:r>
          </a:p>
        </p:txBody>
      </p:sp>
      <p:sp>
        <p:nvSpPr>
          <p:cNvPr id="25" name="Alt Başlık 2">
            <a:extLst>
              <a:ext uri="{FF2B5EF4-FFF2-40B4-BE49-F238E27FC236}">
                <a16:creationId xmlns:a16="http://schemas.microsoft.com/office/drawing/2014/main" id="{A5249E2E-2F0B-8DE3-2620-F2EDB2462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727418"/>
            <a:ext cx="11533238" cy="62893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tr-T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 Designer içerisinde DALL-E 2 Yapay Zekasının kullanılması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E3BE678C-738C-3800-B895-AC9FF6571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57" y="120014"/>
            <a:ext cx="9747736" cy="536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2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54DF3F-AA60-4655-B0CD-593197322A72}" type="datetime1">
              <a:rPr lang="en-US" smtClean="0"/>
              <a:pPr>
                <a:spcAft>
                  <a:spcPts val="600"/>
                </a:spcAft>
              </a:pPr>
              <a:t>10/19/2023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[25]</a:t>
            </a:r>
          </a:p>
        </p:txBody>
      </p:sp>
      <p:sp>
        <p:nvSpPr>
          <p:cNvPr id="25" name="Alt Başlık 2">
            <a:extLst>
              <a:ext uri="{FF2B5EF4-FFF2-40B4-BE49-F238E27FC236}">
                <a16:creationId xmlns:a16="http://schemas.microsoft.com/office/drawing/2014/main" id="{A5249E2E-2F0B-8DE3-2620-F2EDB2462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727418"/>
            <a:ext cx="11533238" cy="62893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tr-TR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Imagen</a:t>
            </a:r>
            <a:r>
              <a:rPr lang="tr-T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 Video</a:t>
            </a:r>
            <a:r>
              <a:rPr lang="tr-T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metinden video üreten YZ. 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Alt Başlık 2">
            <a:extLst>
              <a:ext uri="{FF2B5EF4-FFF2-40B4-BE49-F238E27FC236}">
                <a16:creationId xmlns:a16="http://schemas.microsoft.com/office/drawing/2014/main" id="{BF43D985-E203-B44B-38C7-7F6C021F89E5}"/>
              </a:ext>
            </a:extLst>
          </p:cNvPr>
          <p:cNvSpPr txBox="1">
            <a:spLocks/>
          </p:cNvSpPr>
          <p:nvPr/>
        </p:nvSpPr>
        <p:spPr>
          <a:xfrm>
            <a:off x="0" y="5047827"/>
            <a:ext cx="11533238" cy="628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dirty="0" err="1"/>
              <a:t>text</a:t>
            </a:r>
            <a:r>
              <a:rPr lang="tr-TR" dirty="0"/>
              <a:t>: An </a:t>
            </a:r>
            <a:r>
              <a:rPr lang="tr-TR" dirty="0" err="1"/>
              <a:t>astronaut</a:t>
            </a:r>
            <a:r>
              <a:rPr lang="tr-TR" dirty="0"/>
              <a:t> </a:t>
            </a:r>
            <a:r>
              <a:rPr lang="tr-TR" dirty="0" err="1"/>
              <a:t>riding</a:t>
            </a:r>
            <a:r>
              <a:rPr lang="tr-TR" dirty="0"/>
              <a:t> a </a:t>
            </a:r>
            <a:r>
              <a:rPr lang="tr-TR" dirty="0" err="1"/>
              <a:t>horse</a:t>
            </a:r>
            <a:r>
              <a:rPr lang="tr-TR" dirty="0"/>
              <a:t>.</a:t>
            </a:r>
            <a:endParaRPr lang="en-US" sz="2800" dirty="0"/>
          </a:p>
          <a:p>
            <a:endParaRPr lang="en-US" sz="1000" dirty="0"/>
          </a:p>
        </p:txBody>
      </p:sp>
      <p:pic>
        <p:nvPicPr>
          <p:cNvPr id="2" name="31">
            <a:hlinkClick r:id="" action="ppaction://media"/>
            <a:extLst>
              <a:ext uri="{FF2B5EF4-FFF2-40B4-BE49-F238E27FC236}">
                <a16:creationId xmlns:a16="http://schemas.microsoft.com/office/drawing/2014/main" id="{7EDEB3F9-685C-E0F6-2823-B337B2F3F8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4200" y="120015"/>
            <a:ext cx="7655560" cy="459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5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54DF3F-AA60-4655-B0CD-593197322A72}" type="datetime1">
              <a:rPr lang="en-US" smtClean="0"/>
              <a:pPr>
                <a:spcAft>
                  <a:spcPts val="600"/>
                </a:spcAft>
              </a:pPr>
              <a:t>10/19/2023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[25]</a:t>
            </a:r>
          </a:p>
        </p:txBody>
      </p:sp>
      <p:sp>
        <p:nvSpPr>
          <p:cNvPr id="25" name="Alt Başlık 2">
            <a:extLst>
              <a:ext uri="{FF2B5EF4-FFF2-40B4-BE49-F238E27FC236}">
                <a16:creationId xmlns:a16="http://schemas.microsoft.com/office/drawing/2014/main" id="{A5249E2E-2F0B-8DE3-2620-F2EDB2462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727418"/>
            <a:ext cx="11533238" cy="62893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tr-TR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Imagen</a:t>
            </a:r>
            <a:r>
              <a:rPr lang="tr-T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 Video</a:t>
            </a:r>
            <a:r>
              <a:rPr lang="tr-T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metinden video üreten YZ. 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Alt Başlık 2">
            <a:extLst>
              <a:ext uri="{FF2B5EF4-FFF2-40B4-BE49-F238E27FC236}">
                <a16:creationId xmlns:a16="http://schemas.microsoft.com/office/drawing/2014/main" id="{BF43D985-E203-B44B-38C7-7F6C021F89E5}"/>
              </a:ext>
            </a:extLst>
          </p:cNvPr>
          <p:cNvSpPr txBox="1">
            <a:spLocks/>
          </p:cNvSpPr>
          <p:nvPr/>
        </p:nvSpPr>
        <p:spPr>
          <a:xfrm>
            <a:off x="0" y="5047827"/>
            <a:ext cx="11533238" cy="628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dirty="0" err="1"/>
              <a:t>text</a:t>
            </a:r>
            <a:r>
              <a:rPr lang="tr-TR" dirty="0"/>
              <a:t>: A British </a:t>
            </a:r>
            <a:r>
              <a:rPr lang="tr-TR" dirty="0" err="1"/>
              <a:t>shorthair</a:t>
            </a:r>
            <a:r>
              <a:rPr lang="tr-TR" dirty="0"/>
              <a:t> </a:t>
            </a:r>
            <a:r>
              <a:rPr lang="tr-TR" dirty="0" err="1"/>
              <a:t>jumping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a </a:t>
            </a:r>
            <a:r>
              <a:rPr lang="tr-TR" dirty="0" err="1"/>
              <a:t>couch</a:t>
            </a:r>
            <a:r>
              <a:rPr lang="tr-TR" dirty="0"/>
              <a:t>.</a:t>
            </a:r>
            <a:endParaRPr lang="en-US" sz="2800" dirty="0"/>
          </a:p>
          <a:p>
            <a:endParaRPr lang="en-US" sz="1000" dirty="0"/>
          </a:p>
        </p:txBody>
      </p:sp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ABC2E272-0385-B394-71BD-E758588D3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9817" y="171027"/>
            <a:ext cx="7519459" cy="45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54DF3F-AA60-4655-B0CD-593197322A72}" type="datetime1">
              <a:rPr lang="en-US" smtClean="0"/>
              <a:pPr>
                <a:spcAft>
                  <a:spcPts val="600"/>
                </a:spcAft>
              </a:pPr>
              <a:t>10/19/2023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[25]</a:t>
            </a:r>
          </a:p>
        </p:txBody>
      </p:sp>
      <p:sp>
        <p:nvSpPr>
          <p:cNvPr id="25" name="Alt Başlık 2">
            <a:extLst>
              <a:ext uri="{FF2B5EF4-FFF2-40B4-BE49-F238E27FC236}">
                <a16:creationId xmlns:a16="http://schemas.microsoft.com/office/drawing/2014/main" id="{A5249E2E-2F0B-8DE3-2620-F2EDB2462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753298"/>
            <a:ext cx="11533238" cy="62893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tr-TR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Imagen</a:t>
            </a:r>
            <a:r>
              <a:rPr lang="tr-T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 Video</a:t>
            </a:r>
            <a:r>
              <a:rPr lang="tr-T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metinden video üreten YZ. 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Alt Başlık 2">
            <a:extLst>
              <a:ext uri="{FF2B5EF4-FFF2-40B4-BE49-F238E27FC236}">
                <a16:creationId xmlns:a16="http://schemas.microsoft.com/office/drawing/2014/main" id="{BF43D985-E203-B44B-38C7-7F6C021F89E5}"/>
              </a:ext>
            </a:extLst>
          </p:cNvPr>
          <p:cNvSpPr txBox="1">
            <a:spLocks/>
          </p:cNvSpPr>
          <p:nvPr/>
        </p:nvSpPr>
        <p:spPr>
          <a:xfrm>
            <a:off x="0" y="5137306"/>
            <a:ext cx="11533238" cy="628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dirty="0" err="1"/>
              <a:t>text</a:t>
            </a:r>
            <a:r>
              <a:rPr lang="tr-TR" dirty="0"/>
              <a:t>: </a:t>
            </a:r>
            <a:r>
              <a:rPr lang="tr-TR" dirty="0" err="1"/>
              <a:t>Drone</a:t>
            </a:r>
            <a:r>
              <a:rPr lang="tr-TR" dirty="0"/>
              <a:t> </a:t>
            </a:r>
            <a:r>
              <a:rPr lang="tr-TR" dirty="0" err="1"/>
              <a:t>flythrough</a:t>
            </a:r>
            <a:r>
              <a:rPr lang="tr-TR" dirty="0"/>
              <a:t> of a </a:t>
            </a:r>
            <a:r>
              <a:rPr lang="tr-TR" dirty="0" err="1"/>
              <a:t>fast</a:t>
            </a:r>
            <a:r>
              <a:rPr lang="tr-TR" dirty="0"/>
              <a:t> </a:t>
            </a:r>
            <a:r>
              <a:rPr lang="tr-TR" dirty="0" err="1"/>
              <a:t>food</a:t>
            </a:r>
            <a:r>
              <a:rPr lang="tr-TR" dirty="0"/>
              <a:t> </a:t>
            </a:r>
            <a:r>
              <a:rPr lang="tr-TR" dirty="0" err="1"/>
              <a:t>restaurant</a:t>
            </a:r>
            <a:r>
              <a:rPr lang="tr-TR" dirty="0"/>
              <a:t> on a </a:t>
            </a:r>
            <a:r>
              <a:rPr lang="tr-TR" dirty="0" err="1"/>
              <a:t>dystopian</a:t>
            </a:r>
            <a:r>
              <a:rPr lang="tr-TR" dirty="0"/>
              <a:t> </a:t>
            </a:r>
            <a:r>
              <a:rPr lang="tr-TR" dirty="0" err="1"/>
              <a:t>alien</a:t>
            </a:r>
            <a:r>
              <a:rPr lang="tr-TR" dirty="0"/>
              <a:t> planet.</a:t>
            </a:r>
            <a:endParaRPr lang="en-US" sz="2800" dirty="0"/>
          </a:p>
          <a:p>
            <a:endParaRPr lang="en-US" sz="1000" dirty="0"/>
          </a:p>
        </p:txBody>
      </p:sp>
      <p:pic>
        <p:nvPicPr>
          <p:cNvPr id="2" name="37">
            <a:hlinkClick r:id="" action="ppaction://media"/>
            <a:extLst>
              <a:ext uri="{FF2B5EF4-FFF2-40B4-BE49-F238E27FC236}">
                <a16:creationId xmlns:a16="http://schemas.microsoft.com/office/drawing/2014/main" id="{0E590B73-AD66-F25F-22D0-711FB9D0DC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9453" y="120015"/>
            <a:ext cx="7604478" cy="456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3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54DF3F-AA60-4655-B0CD-593197322A72}" type="datetime1">
              <a:rPr lang="en-US" smtClean="0"/>
              <a:pPr>
                <a:spcAft>
                  <a:spcPts val="600"/>
                </a:spcAft>
              </a:pPr>
              <a:t>10/19/2023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[26]</a:t>
            </a:r>
          </a:p>
        </p:txBody>
      </p:sp>
      <p:sp>
        <p:nvSpPr>
          <p:cNvPr id="25" name="Alt Başlık 2">
            <a:extLst>
              <a:ext uri="{FF2B5EF4-FFF2-40B4-BE49-F238E27FC236}">
                <a16:creationId xmlns:a16="http://schemas.microsoft.com/office/drawing/2014/main" id="{A5249E2E-2F0B-8DE3-2620-F2EDB2462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753298"/>
            <a:ext cx="11972544" cy="62893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tr-T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Sağlıkta YZ: göz retinasına ait fotoğraftan </a:t>
            </a:r>
            <a:r>
              <a:rPr lang="tr-TR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felç ve kalp krizi </a:t>
            </a:r>
            <a:r>
              <a:rPr lang="tr-T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riskinin tespit edilmesi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5154196B-351C-FCBB-DB0F-D3F3E537A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7431"/>
            <a:ext cx="5357766" cy="450732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050B104C-45A7-B919-49B1-9EB6F1314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" y="237431"/>
            <a:ext cx="5690617" cy="34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6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54DF3F-AA60-4655-B0CD-593197322A72}" type="datetime1">
              <a:rPr lang="en-US" smtClean="0"/>
              <a:pPr>
                <a:spcAft>
                  <a:spcPts val="600"/>
                </a:spcAft>
              </a:pPr>
              <a:t>10/19/2023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98863-8038-0E5B-7805-AF854E09CD92}"/>
              </a:ext>
            </a:extLst>
          </p:cNvPr>
          <p:cNvSpPr txBox="1">
            <a:spLocks/>
          </p:cNvSpPr>
          <p:nvPr/>
        </p:nvSpPr>
        <p:spPr>
          <a:xfrm>
            <a:off x="5391912" y="637286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[33]</a:t>
            </a:r>
          </a:p>
        </p:txBody>
      </p:sp>
      <p:sp>
        <p:nvSpPr>
          <p:cNvPr id="3" name="Başlık 1">
            <a:extLst>
              <a:ext uri="{FF2B5EF4-FFF2-40B4-BE49-F238E27FC236}">
                <a16:creationId xmlns:a16="http://schemas.microsoft.com/office/drawing/2014/main" id="{178EE972-5449-0093-482A-4222598F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499616" cy="628932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GPT-3</a:t>
            </a:r>
          </a:p>
        </p:txBody>
      </p:sp>
      <p:sp>
        <p:nvSpPr>
          <p:cNvPr id="4" name="Alt Başlık 2">
            <a:extLst>
              <a:ext uri="{FF2B5EF4-FFF2-40B4-BE49-F238E27FC236}">
                <a16:creationId xmlns:a16="http://schemas.microsoft.com/office/drawing/2014/main" id="{3DF135D8-8174-893F-48C6-52CCF38A3085}"/>
              </a:ext>
            </a:extLst>
          </p:cNvPr>
          <p:cNvSpPr txBox="1">
            <a:spLocks/>
          </p:cNvSpPr>
          <p:nvPr/>
        </p:nvSpPr>
        <p:spPr>
          <a:xfrm>
            <a:off x="0" y="4643221"/>
            <a:ext cx="8412480" cy="1729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>
                <a:hlinkClick r:id="rId4"/>
              </a:rPr>
              <a:t>GPT-3:</a:t>
            </a:r>
            <a:r>
              <a:rPr lang="tr-TR" dirty="0"/>
              <a:t> insanların yazdığı metinlere benzer içerik üreten YZ.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GPT-3; 175 milyar parametreye sahiptir, en yakın rakibi T-NLG 17 milyar parametreden oluşmaktadır.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GPT-3’ün eğitim maliyeti $12 milyon.</a:t>
            </a:r>
          </a:p>
        </p:txBody>
      </p:sp>
      <p:pic>
        <p:nvPicPr>
          <p:cNvPr id="10" name="Wow. - - I built a React dice component with GPT-3. - - This feels far more fun than writing JSX.">
            <a:hlinkClick r:id="" action="ppaction://media"/>
            <a:extLst>
              <a:ext uri="{FF2B5EF4-FFF2-40B4-BE49-F238E27FC236}">
                <a16:creationId xmlns:a16="http://schemas.microsoft.com/office/drawing/2014/main" id="{CCD39608-5C01-4095-C48C-CFCCF5B93F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9626" y="0"/>
            <a:ext cx="7104571" cy="411197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6FE2C4D5-894F-FD25-A202-D5257DFA96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986" y="1621207"/>
            <a:ext cx="4086014" cy="6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1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891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4101</TotalTime>
  <Words>1681</Words>
  <Application>Microsoft Office PowerPoint</Application>
  <PresentationFormat>Geniş ekran</PresentationFormat>
  <Paragraphs>334</Paragraphs>
  <Slides>34</Slides>
  <Notes>1</Notes>
  <HiddenSlides>0</HiddenSlides>
  <MMClips>5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Circular</vt:lpstr>
      <vt:lpstr>Office Teması</vt:lpstr>
      <vt:lpstr>MEM437 – Yapay Sinir Ağları  Dr. Ali Tahir Karaşahin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GPT-3</vt:lpstr>
      <vt:lpstr>Nöron(Sinir Hücresi): Hesaplama için Biyolojik İlham</vt:lpstr>
      <vt:lpstr>Biyolojik ve Yapay Sinir Ağları</vt:lpstr>
      <vt:lpstr>Biyolojik Sinir Hücresi</vt:lpstr>
      <vt:lpstr>Gradyan Azalma</vt:lpstr>
      <vt:lpstr>Nöron: Yapay Sinir Hücresi</vt:lpstr>
      <vt:lpstr>Nöron: Yapay Sinir Hücresi</vt:lpstr>
      <vt:lpstr>Birleştirme Fonksiyonları</vt:lpstr>
      <vt:lpstr>Aktivasyon Fonksiyonları</vt:lpstr>
      <vt:lpstr>Aktivasyon Fonksiyonları</vt:lpstr>
      <vt:lpstr>Ağırlık ve Bias</vt:lpstr>
      <vt:lpstr>Ağırlık ve Bias</vt:lpstr>
      <vt:lpstr>Matris çarpımı</vt:lpstr>
      <vt:lpstr>YSA Örneği</vt:lpstr>
      <vt:lpstr>Yapay Sinir Hücresinin Çalışma Prensibi</vt:lpstr>
      <vt:lpstr>Yapay Sinir Hücresinin Çalışma Prensibi</vt:lpstr>
      <vt:lpstr>YSA Örneği</vt:lpstr>
      <vt:lpstr>Yapay Sinir Ağının Yapısı</vt:lpstr>
      <vt:lpstr>Kara Kutu Yakıştırması</vt:lpstr>
      <vt:lpstr>YSA’da Öğrenme ve Test</vt:lpstr>
      <vt:lpstr>YSA’da Öğrenme ve Test</vt:lpstr>
      <vt:lpstr>PowerPoint Sunusu</vt:lpstr>
      <vt:lpstr>Referanslar</vt:lpstr>
      <vt:lpstr>Referanslar</vt:lpstr>
      <vt:lpstr>Referanslar</vt:lpstr>
      <vt:lpstr>Teşekkürler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Taşıt-Römork Kombinasyonları için Tork Vektörleme Yönteminin  Modellenmesi ve Kontrolü</dc:title>
  <dc:creator>Ali Tahir KARAŞAHİN</dc:creator>
  <cp:lastModifiedBy>Ali Tahir KARAŞAHİN</cp:lastModifiedBy>
  <cp:revision>200</cp:revision>
  <dcterms:created xsi:type="dcterms:W3CDTF">2020-09-23T12:43:11Z</dcterms:created>
  <dcterms:modified xsi:type="dcterms:W3CDTF">2023-10-19T12:59:16Z</dcterms:modified>
</cp:coreProperties>
</file>